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1093" r:id="rId3"/>
    <p:sldId id="1094" r:id="rId4"/>
    <p:sldId id="1096" r:id="rId5"/>
    <p:sldId id="1099" r:id="rId6"/>
    <p:sldId id="1100" r:id="rId7"/>
    <p:sldId id="1098" r:id="rId8"/>
    <p:sldId id="1097" r:id="rId9"/>
    <p:sldId id="1095" r:id="rId1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193E64-127F-44C8-8F45-4CE1E9714DE4}" type="datetimeFigureOut">
              <a:rPr lang="en-US" smtClean="0"/>
              <a:t>4/15/2025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F0BDD5-887F-4452-84A9-6B27E35C9176}" type="slidenum">
              <a:rPr lang="en-US" smtClean="0"/>
              <a:t>‹Nº›</a:t>
            </a:fld>
            <a:endParaRPr lang="en-US"/>
          </a:p>
        </p:txBody>
      </p:sp>
    </p:spTree>
    <p:extLst>
      <p:ext uri="{BB962C8B-B14F-4D97-AF65-F5344CB8AC3E}">
        <p14:creationId xmlns:p14="http://schemas.microsoft.com/office/powerpoint/2010/main" val="88921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4F0BDD5-887F-4452-84A9-6B27E35C9176}" type="slidenum">
              <a:rPr lang="en-US" smtClean="0"/>
              <a:t>5</a:t>
            </a:fld>
            <a:endParaRPr lang="en-US"/>
          </a:p>
        </p:txBody>
      </p:sp>
    </p:spTree>
    <p:extLst>
      <p:ext uri="{BB962C8B-B14F-4D97-AF65-F5344CB8AC3E}">
        <p14:creationId xmlns:p14="http://schemas.microsoft.com/office/powerpoint/2010/main" val="33057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6303A93-8956-F002-033E-8F0420DF37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xmlns="" id="{4AEB472D-1C4B-52FA-B5F8-FE2BAB91D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xmlns="" id="{4E4D739D-A701-FA17-87FC-BBBAD5E6F07E}"/>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5" name="Marcador de pie de página 4">
            <a:extLst>
              <a:ext uri="{FF2B5EF4-FFF2-40B4-BE49-F238E27FC236}">
                <a16:creationId xmlns:a16="http://schemas.microsoft.com/office/drawing/2014/main" xmlns="" id="{BA0B7A01-A928-83CF-1A77-80A78B92B63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F8479480-9D50-C4BF-4562-664A731B9843}"/>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50486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2C5965-67EE-C1F0-2F55-9C1E6858E11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75AA40EC-4459-7422-3162-8B0BC94398E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78F94909-CFAB-B013-CE8B-FD2E6155DBAB}"/>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5" name="Marcador de pie de página 4">
            <a:extLst>
              <a:ext uri="{FF2B5EF4-FFF2-40B4-BE49-F238E27FC236}">
                <a16:creationId xmlns:a16="http://schemas.microsoft.com/office/drawing/2014/main" xmlns="" id="{15564D93-FCAA-E038-1C7E-B15466707EF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705AF7D3-3FD7-635E-B3E6-8B3C4ADEA879}"/>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264393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B7BB5E5-FE39-6DEE-8CE7-BAD3302DBC1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xmlns="" id="{8B2910DB-FDD6-FAC6-00BF-D7F5CD11646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9FE31E0C-C29D-FCF6-FAF7-88C4063350A0}"/>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5" name="Marcador de pie de página 4">
            <a:extLst>
              <a:ext uri="{FF2B5EF4-FFF2-40B4-BE49-F238E27FC236}">
                <a16:creationId xmlns:a16="http://schemas.microsoft.com/office/drawing/2014/main" xmlns="" id="{61CEB0D6-0AC3-CC48-C110-0527B1523C9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35A487DC-49FA-9084-1C06-98483FCEBA2F}"/>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132793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946F75-90B9-BB18-B7EA-3CD87317DDB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C1B58C57-C725-A45B-74A9-D5C1F9EAB49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23BE402F-6982-41DE-C8CF-2905E0293A9C}"/>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5" name="Marcador de pie de página 4">
            <a:extLst>
              <a:ext uri="{FF2B5EF4-FFF2-40B4-BE49-F238E27FC236}">
                <a16:creationId xmlns:a16="http://schemas.microsoft.com/office/drawing/2014/main" xmlns="" id="{F0839C55-D598-8B71-D7ED-7694A6BCFC0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89346BE2-936F-B42F-5607-67296413A93C}"/>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376873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DF2285-DEE4-7B46-5253-37B8E9A9AF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EEF14A7A-C4D8-D9C9-EF0B-7F5011D6FC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2008C532-033B-58FF-567D-23F502511AF0}"/>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5" name="Marcador de pie de página 4">
            <a:extLst>
              <a:ext uri="{FF2B5EF4-FFF2-40B4-BE49-F238E27FC236}">
                <a16:creationId xmlns:a16="http://schemas.microsoft.com/office/drawing/2014/main" xmlns="" id="{A673086F-F81F-25CF-96F0-1A861E9D2F6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xmlns="" id="{2CB130C5-CBB7-EF26-788B-97D3B438A3A0}"/>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388926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0EE59A-2D7A-2BB9-C739-342FF79D4B93}"/>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51F4C6F0-40E7-C33B-B9EE-8353FCC3B4A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xmlns="" id="{0751DC32-09C1-58C7-0C49-D7B5066F6A7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xmlns="" id="{34982062-FA72-3FA2-4423-ACA71323B3BF}"/>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6" name="Marcador de pie de página 5">
            <a:extLst>
              <a:ext uri="{FF2B5EF4-FFF2-40B4-BE49-F238E27FC236}">
                <a16:creationId xmlns:a16="http://schemas.microsoft.com/office/drawing/2014/main" xmlns="" id="{A4F3F92D-F9EF-21F7-F428-FC17954AFC2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5E1CCBBA-1B5C-355D-33E5-7243C9F6F73C}"/>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58127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B7E2E06-8589-0951-7D3E-4D4566F011D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CD51840C-EE8A-0651-87D2-CB82F180D2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8CB7F296-9005-9D7E-3A7B-A1134CD3D1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xmlns="" id="{77C27414-19B0-693A-2CBA-B94CE83CBD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0F5441CC-E409-3D61-F5AD-D4AF1C293E6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xmlns="" id="{560745B3-AD30-46B5-A353-AAB767E91097}"/>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8" name="Marcador de pie de página 7">
            <a:extLst>
              <a:ext uri="{FF2B5EF4-FFF2-40B4-BE49-F238E27FC236}">
                <a16:creationId xmlns:a16="http://schemas.microsoft.com/office/drawing/2014/main" xmlns="" id="{B23A022A-158B-2160-62B2-5ADB941E31F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xmlns="" id="{0C8D34E8-6098-19B2-BF68-800ABA0765DA}"/>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381663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B49B57-AA45-725E-8EED-86BEB9139B7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xmlns="" id="{DF7742F9-3576-2BE2-8F61-C44F5B6EC9C9}"/>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4" name="Marcador de pie de página 3">
            <a:extLst>
              <a:ext uri="{FF2B5EF4-FFF2-40B4-BE49-F238E27FC236}">
                <a16:creationId xmlns:a16="http://schemas.microsoft.com/office/drawing/2014/main" xmlns="" id="{9C153EFE-E962-6E97-D4C5-F68218133ECF}"/>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xmlns="" id="{DD73F6A4-AF9A-8E4B-EA90-A6F4F022C36A}"/>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30762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35E47BB-1908-84E4-7F53-118C509464EF}"/>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3" name="Marcador de pie de página 2">
            <a:extLst>
              <a:ext uri="{FF2B5EF4-FFF2-40B4-BE49-F238E27FC236}">
                <a16:creationId xmlns:a16="http://schemas.microsoft.com/office/drawing/2014/main" xmlns="" id="{DA76E812-A70F-EC92-7FAD-673ECAAD8F72}"/>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xmlns="" id="{FED2E0B0-DF29-2C1D-8371-B0B344A43D86}"/>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2061606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3E9F92-F837-5498-1689-1B77A6CF42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xmlns="" id="{9DEDE702-5532-03BF-FFC0-457D724EF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xmlns="" id="{A23997CD-7A7F-6207-1E81-0BC7AD795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90CEF953-0CB3-6C7B-11D7-9BF2EFD73079}"/>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6" name="Marcador de pie de página 5">
            <a:extLst>
              <a:ext uri="{FF2B5EF4-FFF2-40B4-BE49-F238E27FC236}">
                <a16:creationId xmlns:a16="http://schemas.microsoft.com/office/drawing/2014/main" xmlns="" id="{C32C1298-111A-5C81-6102-6427575517C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E5141C3D-4718-3D76-686D-D8B4F0299CC5}"/>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200220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334F94-DCAC-46AC-B95D-634DF65548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xmlns="" id="{75D17858-FA22-25E9-CC3E-7C7C3BD37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xmlns="" id="{98209C4F-47D0-65A8-BB53-F0B6063A6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E91ADD6-1B0A-041C-705C-27DBEA78D3C6}"/>
              </a:ext>
            </a:extLst>
          </p:cNvPr>
          <p:cNvSpPr>
            <a:spLocks noGrp="1"/>
          </p:cNvSpPr>
          <p:nvPr>
            <p:ph type="dt" sz="half" idx="10"/>
          </p:nvPr>
        </p:nvSpPr>
        <p:spPr/>
        <p:txBody>
          <a:bodyPr/>
          <a:lstStyle/>
          <a:p>
            <a:fld id="{754C08A4-D462-41A8-AF88-2540DD406FF1}" type="datetimeFigureOut">
              <a:rPr lang="es-PE" smtClean="0"/>
              <a:t>15/04/2025</a:t>
            </a:fld>
            <a:endParaRPr lang="es-PE"/>
          </a:p>
        </p:txBody>
      </p:sp>
      <p:sp>
        <p:nvSpPr>
          <p:cNvPr id="6" name="Marcador de pie de página 5">
            <a:extLst>
              <a:ext uri="{FF2B5EF4-FFF2-40B4-BE49-F238E27FC236}">
                <a16:creationId xmlns:a16="http://schemas.microsoft.com/office/drawing/2014/main" xmlns="" id="{54953054-6F7E-CE45-461C-066778B7B32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xmlns="" id="{DB70CC45-C908-C428-F3D5-A4E8125AC604}"/>
              </a:ext>
            </a:extLst>
          </p:cNvPr>
          <p:cNvSpPr>
            <a:spLocks noGrp="1"/>
          </p:cNvSpPr>
          <p:nvPr>
            <p:ph type="sldNum" sz="quarter" idx="12"/>
          </p:nvPr>
        </p:nvSpPr>
        <p:spPr/>
        <p:txBody>
          <a:bodyPr/>
          <a:lstStyle/>
          <a:p>
            <a:fld id="{680A6CD2-3D80-49FA-842F-851C6B08B71F}" type="slidenum">
              <a:rPr lang="es-PE" smtClean="0"/>
              <a:t>‹Nº›</a:t>
            </a:fld>
            <a:endParaRPr lang="es-PE"/>
          </a:p>
        </p:txBody>
      </p:sp>
    </p:spTree>
    <p:extLst>
      <p:ext uri="{BB962C8B-B14F-4D97-AF65-F5344CB8AC3E}">
        <p14:creationId xmlns:p14="http://schemas.microsoft.com/office/powerpoint/2010/main" val="152003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B9202480-446D-72C1-EEC8-93E9FF6611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xmlns="" id="{51CAC0C5-B00F-8E84-738B-1B9CB5F8C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xmlns="" id="{73015178-F989-C123-CDCC-75E156D1B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C08A4-D462-41A8-AF88-2540DD406FF1}" type="datetimeFigureOut">
              <a:rPr lang="es-PE" smtClean="0"/>
              <a:t>15/04/2025</a:t>
            </a:fld>
            <a:endParaRPr lang="es-PE"/>
          </a:p>
        </p:txBody>
      </p:sp>
      <p:sp>
        <p:nvSpPr>
          <p:cNvPr id="5" name="Marcador de pie de página 4">
            <a:extLst>
              <a:ext uri="{FF2B5EF4-FFF2-40B4-BE49-F238E27FC236}">
                <a16:creationId xmlns:a16="http://schemas.microsoft.com/office/drawing/2014/main" xmlns="" id="{59499E7B-2A20-A445-8FAF-91FB3B930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xmlns="" id="{C83E7F2B-0F00-1781-9338-B627BE2C64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A6CD2-3D80-49FA-842F-851C6B08B71F}" type="slidenum">
              <a:rPr lang="es-PE" smtClean="0"/>
              <a:t>‹Nº›</a:t>
            </a:fld>
            <a:endParaRPr lang="es-PE"/>
          </a:p>
        </p:txBody>
      </p:sp>
    </p:spTree>
    <p:extLst>
      <p:ext uri="{BB962C8B-B14F-4D97-AF65-F5344CB8AC3E}">
        <p14:creationId xmlns:p14="http://schemas.microsoft.com/office/powerpoint/2010/main" val="101159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DD998A93-8ADE-B8F3-607B-2082FE5D8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4">
            <a:extLst>
              <a:ext uri="{FF2B5EF4-FFF2-40B4-BE49-F238E27FC236}">
                <a16:creationId xmlns:a16="http://schemas.microsoft.com/office/drawing/2014/main" xmlns="" id="{47C03ED5-0F92-BD97-D1B3-9D07FD4E57A8}"/>
              </a:ext>
            </a:extLst>
          </p:cNvPr>
          <p:cNvSpPr txBox="1"/>
          <p:nvPr/>
        </p:nvSpPr>
        <p:spPr>
          <a:xfrm>
            <a:off x="1177606" y="1877888"/>
            <a:ext cx="9836785" cy="1903095"/>
          </a:xfrm>
          <a:prstGeom prst="rect">
            <a:avLst/>
          </a:prstGeom>
          <a:noFill/>
        </p:spPr>
        <p:txBody>
          <a:bodyPr wrap="square" rtlCol="0">
            <a:noAutofit/>
          </a:bodyPr>
          <a:lstStyle/>
          <a:p>
            <a:pPr algn="ctr"/>
            <a:r>
              <a:rPr lang="es-ES" altLang="es-MX" sz="6000" b="1" dirty="0">
                <a:solidFill>
                  <a:schemeClr val="bg1"/>
                </a:solidFill>
                <a:latin typeface="Bahnschrift SemiBold" panose="020B0502040204020203" pitchFamily="34" charset="0"/>
              </a:rPr>
              <a:t>GERENCIA DE GESTIÓN AMBIENTAL</a:t>
            </a:r>
            <a:endParaRPr lang="es-PE" altLang="es-MX" sz="6000" b="1" dirty="0">
              <a:solidFill>
                <a:schemeClr val="bg1"/>
              </a:solidFill>
              <a:latin typeface="Bahnschrift SemiBold" panose="020B0502040204020203" pitchFamily="34" charset="0"/>
            </a:endParaRPr>
          </a:p>
        </p:txBody>
      </p:sp>
      <p:sp>
        <p:nvSpPr>
          <p:cNvPr id="9" name="CuadroTexto 4">
            <a:extLst>
              <a:ext uri="{FF2B5EF4-FFF2-40B4-BE49-F238E27FC236}">
                <a16:creationId xmlns:a16="http://schemas.microsoft.com/office/drawing/2014/main" xmlns="" id="{4F6162FC-3EC9-66CA-6D3C-558E0A186392}"/>
              </a:ext>
            </a:extLst>
          </p:cNvPr>
          <p:cNvSpPr txBox="1"/>
          <p:nvPr/>
        </p:nvSpPr>
        <p:spPr>
          <a:xfrm>
            <a:off x="3167536" y="4086956"/>
            <a:ext cx="7249742" cy="821690"/>
          </a:xfrm>
          <a:prstGeom prst="rect">
            <a:avLst/>
          </a:prstGeom>
          <a:noFill/>
        </p:spPr>
        <p:txBody>
          <a:bodyPr wrap="square" rtlCol="0">
            <a:noAutofit/>
          </a:bodyPr>
          <a:lstStyle/>
          <a:p>
            <a:r>
              <a:rPr lang="es-PE" altLang="es-MX" sz="3000" b="1" dirty="0">
                <a:solidFill>
                  <a:srgbClr val="FFFF00"/>
                </a:solidFill>
                <a:latin typeface="Bahnschrift SemiBold" panose="020B0502040204020203" pitchFamily="34" charset="0"/>
              </a:rPr>
              <a:t>MUNICIPALIDAD DE LA VICTORIA</a:t>
            </a:r>
          </a:p>
        </p:txBody>
      </p:sp>
    </p:spTree>
    <p:extLst>
      <p:ext uri="{BB962C8B-B14F-4D97-AF65-F5344CB8AC3E}">
        <p14:creationId xmlns:p14="http://schemas.microsoft.com/office/powerpoint/2010/main" val="325989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516E9D-6058-883F-F3DF-5B600865F4EE}"/>
            </a:ext>
          </a:extLst>
        </p:cNvPr>
        <p:cNvGrpSpPr/>
        <p:nvPr/>
      </p:nvGrpSpPr>
      <p:grpSpPr>
        <a:xfrm>
          <a:off x="0" y="0"/>
          <a:ext cx="0" cy="0"/>
          <a:chOff x="0" y="0"/>
          <a:chExt cx="0" cy="0"/>
        </a:xfrm>
      </p:grpSpPr>
      <p:sp>
        <p:nvSpPr>
          <p:cNvPr id="75" name="Content Placeholder 2">
            <a:extLst>
              <a:ext uri="{FF2B5EF4-FFF2-40B4-BE49-F238E27FC236}">
                <a16:creationId xmlns:a16="http://schemas.microsoft.com/office/drawing/2014/main" xmlns="" id="{AA5B2993-122A-512A-7706-F323834CB2F5}"/>
              </a:ext>
            </a:extLst>
          </p:cNvPr>
          <p:cNvSpPr txBox="1"/>
          <p:nvPr/>
        </p:nvSpPr>
        <p:spPr>
          <a:xfrm>
            <a:off x="1217379" y="1907203"/>
            <a:ext cx="893673" cy="23991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endParaRPr lang="en-US" sz="2000" dirty="0">
              <a:solidFill>
                <a:schemeClr val="bg1">
                  <a:lumMod val="50000"/>
                </a:schemeClr>
              </a:solidFill>
              <a:ea typeface="Roboto" panose="02000000000000000000" pitchFamily="2" charset="0"/>
            </a:endParaRPr>
          </a:p>
        </p:txBody>
      </p:sp>
      <p:sp>
        <p:nvSpPr>
          <p:cNvPr id="7" name="AutoShape 4" descr="Con este programa social se podrá ofrecer puestos de trabajo cercanos a los hogares de las postulantes con todos los beneficios de ley. (Foto: Municipalidad de La Victoria)">
            <a:extLst>
              <a:ext uri="{FF2B5EF4-FFF2-40B4-BE49-F238E27FC236}">
                <a16:creationId xmlns:a16="http://schemas.microsoft.com/office/drawing/2014/main" xmlns="" id="{E2603F0F-0DD9-96DC-AB37-476E3B651B20}"/>
              </a:ext>
            </a:extLst>
          </p:cNvPr>
          <p:cNvSpPr>
            <a:spLocks noChangeAspect="1" noChangeArrowheads="1"/>
          </p:cNvSpPr>
          <p:nvPr/>
        </p:nvSpPr>
        <p:spPr bwMode="auto">
          <a:xfrm>
            <a:off x="11308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ES"/>
          </a:p>
        </p:txBody>
      </p:sp>
      <p:sp>
        <p:nvSpPr>
          <p:cNvPr id="2" name="Marcador de posición de número de diapositiva 1">
            <a:extLst>
              <a:ext uri="{FF2B5EF4-FFF2-40B4-BE49-F238E27FC236}">
                <a16:creationId xmlns:a16="http://schemas.microsoft.com/office/drawing/2014/main" xmlns="" id="{D275E66A-00BE-D3BD-0A6E-3A5AEFE7802E}"/>
              </a:ext>
            </a:extLst>
          </p:cNvPr>
          <p:cNvSpPr>
            <a:spLocks noGrp="1"/>
          </p:cNvSpPr>
          <p:nvPr>
            <p:ph type="sldNum" sz="quarter" idx="12"/>
          </p:nvPr>
        </p:nvSpPr>
        <p:spPr/>
        <p:txBody>
          <a:bodyPr/>
          <a:lstStyle/>
          <a:p>
            <a:fld id="{49AE70B2-8BF9-45C0-BB95-33D1B9D3A854}" type="slidenum">
              <a:rPr lang="en-US" smtClean="0"/>
              <a:t>2</a:t>
            </a:fld>
            <a:endParaRPr lang="en-US"/>
          </a:p>
        </p:txBody>
      </p:sp>
      <p:sp>
        <p:nvSpPr>
          <p:cNvPr id="6" name="108 Rectángulo">
            <a:extLst>
              <a:ext uri="{FF2B5EF4-FFF2-40B4-BE49-F238E27FC236}">
                <a16:creationId xmlns:a16="http://schemas.microsoft.com/office/drawing/2014/main" xmlns="" id="{FE8C4AF6-5D52-CEF4-4F10-1BC2734C46E4}"/>
              </a:ext>
            </a:extLst>
          </p:cNvPr>
          <p:cNvSpPr/>
          <p:nvPr/>
        </p:nvSpPr>
        <p:spPr>
          <a:xfrm>
            <a:off x="7901818" y="1516202"/>
            <a:ext cx="4290182" cy="472458"/>
          </a:xfrm>
          <a:prstGeom prst="rect">
            <a:avLst/>
          </a:prstGeom>
          <a:noFill/>
          <a:ln>
            <a:noFill/>
          </a:ln>
        </p:spPr>
        <p:txBody>
          <a:bodyPr wrap="square">
            <a:noAutofit/>
          </a:bodyPr>
          <a:lstStyle/>
          <a:p>
            <a:pPr algn="ctr"/>
            <a:endParaRPr lang="es-MX" sz="1400" b="1" dirty="0">
              <a:solidFill>
                <a:srgbClr val="000099"/>
              </a:solidFill>
              <a:latin typeface="Aharoni" panose="020F0502020204030204" pitchFamily="2" charset="-79"/>
              <a:cs typeface="Aharoni" panose="020F0502020204030204" pitchFamily="2" charset="-79"/>
            </a:endParaRPr>
          </a:p>
        </p:txBody>
      </p:sp>
      <p:pic>
        <p:nvPicPr>
          <p:cNvPr id="40" name="Imagen 39">
            <a:extLst>
              <a:ext uri="{FF2B5EF4-FFF2-40B4-BE49-F238E27FC236}">
                <a16:creationId xmlns:a16="http://schemas.microsoft.com/office/drawing/2014/main" xmlns="" id="{4AE81D3F-45F0-DF19-41F7-D6CD8A3E3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
            <a:ext cx="12192000" cy="6857496"/>
          </a:xfrm>
          <a:prstGeom prst="rect">
            <a:avLst/>
          </a:prstGeom>
        </p:spPr>
      </p:pic>
      <p:sp>
        <p:nvSpPr>
          <p:cNvPr id="41" name="98 Rectángulo">
            <a:extLst>
              <a:ext uri="{FF2B5EF4-FFF2-40B4-BE49-F238E27FC236}">
                <a16:creationId xmlns:a16="http://schemas.microsoft.com/office/drawing/2014/main" xmlns="" id="{43CB40FF-43A3-C177-F244-E2214801D141}"/>
              </a:ext>
            </a:extLst>
          </p:cNvPr>
          <p:cNvSpPr/>
          <p:nvPr/>
        </p:nvSpPr>
        <p:spPr>
          <a:xfrm>
            <a:off x="113081" y="1254013"/>
            <a:ext cx="11543704" cy="422275"/>
          </a:xfrm>
          <a:prstGeom prst="rect">
            <a:avLst/>
          </a:prstGeom>
          <a:solidFill>
            <a:srgbClr val="FFC000"/>
          </a:solidFill>
          <a:ln>
            <a:noFill/>
          </a:ln>
          <a:effectLst>
            <a:outerShdw blurRad="50800" dist="38100" dir="2700000" algn="tl" rotWithShape="0">
              <a:prstClr val="black">
                <a:alpha val="40000"/>
              </a:prstClr>
            </a:outerShdw>
          </a:effectLst>
        </p:spPr>
        <p:txBody>
          <a:bodyPr wrap="square">
            <a:noAutofit/>
          </a:bodyPr>
          <a:lstStyle/>
          <a:p>
            <a:r>
              <a:rPr lang="es-ES" sz="2000" b="1" dirty="0">
                <a:solidFill>
                  <a:srgbClr val="2A19A7"/>
                </a:solidFill>
                <a:latin typeface="Arial" panose="020B0604020202020204" pitchFamily="34" charset="0"/>
                <a:cs typeface="Arial" panose="020B0604020202020204" pitchFamily="34" charset="0"/>
              </a:rPr>
              <a:t>CIERRE DE BRECHAS – DIAGNOSTICO </a:t>
            </a:r>
            <a:endParaRPr lang="es-MX" sz="2000" b="1" dirty="0">
              <a:solidFill>
                <a:srgbClr val="2A19A7"/>
              </a:solidFill>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xmlns="" id="{776CD3A0-DB65-FD04-28B3-B4F257FED1C2}"/>
              </a:ext>
            </a:extLst>
          </p:cNvPr>
          <p:cNvSpPr txBox="1"/>
          <p:nvPr/>
        </p:nvSpPr>
        <p:spPr>
          <a:xfrm>
            <a:off x="319694" y="2930049"/>
            <a:ext cx="5186388" cy="3524042"/>
          </a:xfrm>
          <a:prstGeom prst="rect">
            <a:avLst/>
          </a:prstGeom>
          <a:noFill/>
        </p:spPr>
        <p:txBody>
          <a:bodyPr wrap="square" rtlCol="0">
            <a:spAutoFit/>
          </a:bodyPr>
          <a:lstStyle/>
          <a:p>
            <a:endParaRPr lang="es-ES" sz="2000" b="1" dirty="0"/>
          </a:p>
          <a:p>
            <a:endParaRPr lang="es-ES" sz="2000" b="1" dirty="0"/>
          </a:p>
          <a:p>
            <a:pPr marL="285750" indent="-285750">
              <a:buFont typeface="Wingdings" panose="05000000000000000000" pitchFamily="2" charset="2"/>
              <a:buChar char="v"/>
            </a:pPr>
            <a:r>
              <a:rPr lang="es-PE" sz="1500" b="1" i="0" u="none" strike="noStrike" baseline="0" dirty="0">
                <a:latin typeface="Arial" panose="020B0604020202020204" pitchFamily="34" charset="0"/>
                <a:cs typeface="Arial" panose="020B0604020202020204" pitchFamily="34" charset="0"/>
              </a:rPr>
              <a:t>Servicio Público con Brecha identificada</a:t>
            </a:r>
          </a:p>
          <a:p>
            <a:r>
              <a:rPr lang="es-PE" sz="1500" b="0" i="0" u="none" strike="noStrike" baseline="0" dirty="0">
                <a:latin typeface="Arial" panose="020B0604020202020204" pitchFamily="34" charset="0"/>
                <a:cs typeface="Arial" panose="020B0604020202020204" pitchFamily="34" charset="0"/>
              </a:rPr>
              <a:t>     SERVICIO DE LIMPIEZA PÚBLICA.</a:t>
            </a:r>
            <a:endParaRPr lang="es-PE" sz="1500" i="0" u="none" strike="noStrike" baseline="0" dirty="0">
              <a:latin typeface="Arial" panose="020B0604020202020204" pitchFamily="34" charset="0"/>
              <a:cs typeface="Arial" panose="020B0604020202020204" pitchFamily="34" charset="0"/>
            </a:endParaRPr>
          </a:p>
          <a:p>
            <a:endParaRPr lang="es-PE"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s-ES" sz="1500" b="1" dirty="0">
                <a:latin typeface="Arial" panose="020B0604020202020204" pitchFamily="34" charset="0"/>
                <a:cs typeface="Arial" panose="020B0604020202020204" pitchFamily="34" charset="0"/>
              </a:rPr>
              <a:t>Indicador de brechas de acceso a servicios </a:t>
            </a:r>
          </a:p>
          <a:p>
            <a:pPr algn="l"/>
            <a:r>
              <a:rPr lang="es-PE" sz="1500" b="0" i="0" u="none" strike="noStrike" baseline="0" dirty="0">
                <a:latin typeface="Arial" panose="020B0604020202020204" pitchFamily="34" charset="0"/>
                <a:cs typeface="Arial" panose="020B0604020202020204" pitchFamily="34" charset="0"/>
              </a:rPr>
              <a:t>      PORCENTAJE DE POBLACIÓN NO</a:t>
            </a:r>
          </a:p>
          <a:p>
            <a:pPr algn="l"/>
            <a:r>
              <a:rPr lang="es-PE" sz="1500" b="0" i="0" u="none" strike="noStrike" baseline="0" dirty="0">
                <a:latin typeface="Arial" panose="020B0604020202020204" pitchFamily="34" charset="0"/>
                <a:cs typeface="Arial" panose="020B0604020202020204" pitchFamily="34" charset="0"/>
              </a:rPr>
              <a:t>      ATENDIDA POR EL SERVICIO DE</a:t>
            </a:r>
          </a:p>
          <a:p>
            <a:pPr algn="l"/>
            <a:r>
              <a:rPr lang="es-PE" sz="1500" b="0" i="0" u="none" strike="noStrike" baseline="0" dirty="0">
                <a:latin typeface="Arial" panose="020B0604020202020204" pitchFamily="34" charset="0"/>
                <a:cs typeface="Arial" panose="020B0604020202020204" pitchFamily="34" charset="0"/>
              </a:rPr>
              <a:t>      LIMPIEZA PÚBLICA.</a:t>
            </a:r>
          </a:p>
          <a:p>
            <a:pPr algn="l"/>
            <a:endParaRPr lang="es-PE" dirty="0">
              <a:latin typeface="Arial" panose="020B0604020202020204" pitchFamily="34" charset="0"/>
            </a:endParaRPr>
          </a:p>
          <a:p>
            <a:pPr algn="l"/>
            <a:endParaRPr lang="es-ES" sz="2000" dirty="0"/>
          </a:p>
          <a:p>
            <a:pPr algn="just"/>
            <a:endParaRPr lang="es-ES" sz="2000" dirty="0"/>
          </a:p>
          <a:p>
            <a:pPr algn="just"/>
            <a:endParaRPr lang="es-PE"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E5735859-F972-3449-7A5C-0BB484EA4AC6}"/>
              </a:ext>
            </a:extLst>
          </p:cNvPr>
          <p:cNvSpPr txBox="1"/>
          <p:nvPr/>
        </p:nvSpPr>
        <p:spPr>
          <a:xfrm>
            <a:off x="115921" y="1833894"/>
            <a:ext cx="5593934" cy="1384995"/>
          </a:xfrm>
          <a:prstGeom prst="rect">
            <a:avLst/>
          </a:prstGeom>
          <a:noFill/>
        </p:spPr>
        <p:txBody>
          <a:bodyPr wrap="square" rtlCol="0">
            <a:spAutoFit/>
          </a:bodyPr>
          <a:lstStyle/>
          <a:p>
            <a:pPr algn="just"/>
            <a:r>
              <a:rPr lang="es-PE" sz="1400" dirty="0">
                <a:latin typeface="Arial" panose="020B0604020202020204" pitchFamily="34" charset="0"/>
                <a:cs typeface="Arial" panose="020B0604020202020204" pitchFamily="34" charset="0"/>
              </a:rPr>
              <a:t>En el ámbito del servicio de limpieza pública, se ha identificado una brecha significativa relacionada con la cobertura del servicio. Un porcentaje importante de la población no está siendo atendido adecuadamente, lo que genera acumulación de residuos sólidos en vías públicas, incremento de focos de contaminación, y afectación a la salud y al bienestar de los vecinos.</a:t>
            </a:r>
          </a:p>
        </p:txBody>
      </p:sp>
      <p:pic>
        <p:nvPicPr>
          <p:cNvPr id="2050" name="Picture 2" descr="La Victoria: avenida Aviación luce repleta de basura tras celebraciones por  Año Nuevo | Sociedad | La República">
            <a:extLst>
              <a:ext uri="{FF2B5EF4-FFF2-40B4-BE49-F238E27FC236}">
                <a16:creationId xmlns:a16="http://schemas.microsoft.com/office/drawing/2014/main" xmlns="" id="{D60CA858-5027-5D79-9F0F-6219C1781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919" y="1980956"/>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nistra del Ambiente anuncia denuncias contra los alcaldes de La Victoria,  SMP y SJM por residuos en las calles | RPP Noticias">
            <a:extLst>
              <a:ext uri="{FF2B5EF4-FFF2-40B4-BE49-F238E27FC236}">
                <a16:creationId xmlns:a16="http://schemas.microsoft.com/office/drawing/2014/main" xmlns="" id="{858B002A-33E2-31FC-8B90-7606584ADB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549" y="3504610"/>
            <a:ext cx="3902391" cy="2195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5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42A7D8-E29E-6F09-B42E-B08A04D6AF8C}"/>
            </a:ext>
          </a:extLst>
        </p:cNvPr>
        <p:cNvGrpSpPr/>
        <p:nvPr/>
      </p:nvGrpSpPr>
      <p:grpSpPr>
        <a:xfrm>
          <a:off x="0" y="0"/>
          <a:ext cx="0" cy="0"/>
          <a:chOff x="0" y="0"/>
          <a:chExt cx="0" cy="0"/>
        </a:xfrm>
      </p:grpSpPr>
      <p:sp>
        <p:nvSpPr>
          <p:cNvPr id="75" name="Content Placeholder 2">
            <a:extLst>
              <a:ext uri="{FF2B5EF4-FFF2-40B4-BE49-F238E27FC236}">
                <a16:creationId xmlns:a16="http://schemas.microsoft.com/office/drawing/2014/main" xmlns="" id="{A6BD9132-ED47-753D-7B36-1A5566A39E5B}"/>
              </a:ext>
            </a:extLst>
          </p:cNvPr>
          <p:cNvSpPr txBox="1"/>
          <p:nvPr/>
        </p:nvSpPr>
        <p:spPr>
          <a:xfrm>
            <a:off x="1217379" y="1907203"/>
            <a:ext cx="893673" cy="23991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endParaRPr lang="en-US" sz="2000" dirty="0">
              <a:solidFill>
                <a:schemeClr val="bg1">
                  <a:lumMod val="50000"/>
                </a:schemeClr>
              </a:solidFill>
              <a:ea typeface="Roboto" panose="02000000000000000000" pitchFamily="2" charset="0"/>
            </a:endParaRPr>
          </a:p>
        </p:txBody>
      </p:sp>
      <p:sp>
        <p:nvSpPr>
          <p:cNvPr id="7" name="AutoShape 4" descr="Con este programa social se podrá ofrecer puestos de trabajo cercanos a los hogares de las postulantes con todos los beneficios de ley. (Foto: Municipalidad de La Victoria)">
            <a:extLst>
              <a:ext uri="{FF2B5EF4-FFF2-40B4-BE49-F238E27FC236}">
                <a16:creationId xmlns:a16="http://schemas.microsoft.com/office/drawing/2014/main" xmlns="" id="{D17E84EB-97FD-07B6-EF38-AC1429EC37C8}"/>
              </a:ext>
            </a:extLst>
          </p:cNvPr>
          <p:cNvSpPr>
            <a:spLocks noChangeAspect="1" noChangeArrowheads="1"/>
          </p:cNvSpPr>
          <p:nvPr/>
        </p:nvSpPr>
        <p:spPr bwMode="auto">
          <a:xfrm>
            <a:off x="11308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ES"/>
          </a:p>
        </p:txBody>
      </p:sp>
      <p:sp>
        <p:nvSpPr>
          <p:cNvPr id="2" name="Marcador de posición de número de diapositiva 1">
            <a:extLst>
              <a:ext uri="{FF2B5EF4-FFF2-40B4-BE49-F238E27FC236}">
                <a16:creationId xmlns:a16="http://schemas.microsoft.com/office/drawing/2014/main" xmlns="" id="{C04A5602-EBD2-42F9-767F-DF63D3D433AC}"/>
              </a:ext>
            </a:extLst>
          </p:cNvPr>
          <p:cNvSpPr>
            <a:spLocks noGrp="1"/>
          </p:cNvSpPr>
          <p:nvPr>
            <p:ph type="sldNum" sz="quarter" idx="12"/>
          </p:nvPr>
        </p:nvSpPr>
        <p:spPr/>
        <p:txBody>
          <a:bodyPr/>
          <a:lstStyle/>
          <a:p>
            <a:fld id="{49AE70B2-8BF9-45C0-BB95-33D1B9D3A854}" type="slidenum">
              <a:rPr lang="en-US" smtClean="0"/>
              <a:t>3</a:t>
            </a:fld>
            <a:endParaRPr lang="en-US"/>
          </a:p>
        </p:txBody>
      </p:sp>
      <p:sp>
        <p:nvSpPr>
          <p:cNvPr id="6" name="108 Rectángulo">
            <a:extLst>
              <a:ext uri="{FF2B5EF4-FFF2-40B4-BE49-F238E27FC236}">
                <a16:creationId xmlns:a16="http://schemas.microsoft.com/office/drawing/2014/main" xmlns="" id="{9C4F3D66-E81F-5211-FD25-87A39E577195}"/>
              </a:ext>
            </a:extLst>
          </p:cNvPr>
          <p:cNvSpPr/>
          <p:nvPr/>
        </p:nvSpPr>
        <p:spPr>
          <a:xfrm>
            <a:off x="7901818" y="1516202"/>
            <a:ext cx="4290182" cy="472458"/>
          </a:xfrm>
          <a:prstGeom prst="rect">
            <a:avLst/>
          </a:prstGeom>
          <a:noFill/>
          <a:ln>
            <a:noFill/>
          </a:ln>
        </p:spPr>
        <p:txBody>
          <a:bodyPr wrap="square">
            <a:noAutofit/>
          </a:bodyPr>
          <a:lstStyle/>
          <a:p>
            <a:pPr algn="ctr"/>
            <a:endParaRPr lang="es-MX" sz="1400" b="1" dirty="0">
              <a:solidFill>
                <a:srgbClr val="000099"/>
              </a:solidFill>
              <a:latin typeface="Aharoni" panose="020F0502020204030204" pitchFamily="2" charset="-79"/>
              <a:cs typeface="Aharoni" panose="020F0502020204030204" pitchFamily="2" charset="-79"/>
            </a:endParaRPr>
          </a:p>
        </p:txBody>
      </p:sp>
      <p:pic>
        <p:nvPicPr>
          <p:cNvPr id="40" name="Imagen 39">
            <a:extLst>
              <a:ext uri="{FF2B5EF4-FFF2-40B4-BE49-F238E27FC236}">
                <a16:creationId xmlns:a16="http://schemas.microsoft.com/office/drawing/2014/main" xmlns="" id="{EA0828C8-1A9C-652B-E642-77FF62715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29748"/>
            <a:ext cx="12192000" cy="6857496"/>
          </a:xfrm>
          <a:prstGeom prst="rect">
            <a:avLst/>
          </a:prstGeom>
        </p:spPr>
      </p:pic>
      <p:sp>
        <p:nvSpPr>
          <p:cNvPr id="41" name="98 Rectángulo">
            <a:extLst>
              <a:ext uri="{FF2B5EF4-FFF2-40B4-BE49-F238E27FC236}">
                <a16:creationId xmlns:a16="http://schemas.microsoft.com/office/drawing/2014/main" xmlns="" id="{FCEA42FA-5C0C-88C0-3277-92431D62AA23}"/>
              </a:ext>
            </a:extLst>
          </p:cNvPr>
          <p:cNvSpPr/>
          <p:nvPr/>
        </p:nvSpPr>
        <p:spPr>
          <a:xfrm>
            <a:off x="324148" y="1085895"/>
            <a:ext cx="11543704" cy="422275"/>
          </a:xfrm>
          <a:prstGeom prst="rect">
            <a:avLst/>
          </a:prstGeom>
          <a:solidFill>
            <a:srgbClr val="FFC000"/>
          </a:solidFill>
          <a:ln>
            <a:noFill/>
          </a:ln>
          <a:effectLst>
            <a:outerShdw blurRad="50800" dist="38100" dir="2700000" algn="tl" rotWithShape="0">
              <a:prstClr val="black">
                <a:alpha val="40000"/>
              </a:prstClr>
            </a:outerShdw>
          </a:effectLst>
        </p:spPr>
        <p:txBody>
          <a:bodyPr wrap="square">
            <a:noAutofit/>
          </a:bodyPr>
          <a:lstStyle/>
          <a:p>
            <a:r>
              <a:rPr lang="es-ES" sz="2000" b="1" dirty="0">
                <a:solidFill>
                  <a:srgbClr val="2A19A7"/>
                </a:solidFill>
                <a:latin typeface="Arial" panose="020B0604020202020204" pitchFamily="34" charset="0"/>
                <a:cs typeface="Arial" panose="020B0604020202020204" pitchFamily="34" charset="0"/>
              </a:rPr>
              <a:t>PROYECTO DE INVERSION – RENDICIÓN DE CUENTAS 2025</a:t>
            </a:r>
            <a:endParaRPr lang="es-MX" sz="2000" b="1" dirty="0">
              <a:solidFill>
                <a:srgbClr val="2A19A7"/>
              </a:solidFill>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xmlns="" id="{F0FA6684-9FC5-E647-DBB2-E2760AC4BAD7}"/>
              </a:ext>
            </a:extLst>
          </p:cNvPr>
          <p:cNvSpPr txBox="1"/>
          <p:nvPr/>
        </p:nvSpPr>
        <p:spPr>
          <a:xfrm>
            <a:off x="425663" y="2476423"/>
            <a:ext cx="4005044" cy="3600986"/>
          </a:xfrm>
          <a:prstGeom prst="rect">
            <a:avLst/>
          </a:prstGeom>
          <a:noFill/>
        </p:spPr>
        <p:txBody>
          <a:bodyPr wrap="square" rtlCol="0">
            <a:spAutoFit/>
          </a:bodyPr>
          <a:lstStyle/>
          <a:p>
            <a:pPr marL="285750" indent="-285750" algn="just">
              <a:buFont typeface="Wingdings" panose="05000000000000000000" pitchFamily="2" charset="2"/>
              <a:buChar char="Ø"/>
            </a:pPr>
            <a:r>
              <a:rPr lang="es-PE" sz="1400" b="1" dirty="0"/>
              <a:t>TÍTULO: </a:t>
            </a:r>
            <a:r>
              <a:rPr lang="es-PE" sz="1400" b="1" dirty="0">
                <a:solidFill>
                  <a:srgbClr val="002060"/>
                </a:solidFill>
                <a:ea typeface="Roboto" panose="02000000000000000000" pitchFamily="2" charset="0"/>
              </a:rPr>
              <a:t>ADQUISICION DE EQUIPO DE ALMACENAMIENTO, CONTENEDOR Y CAMION COMPACTADOR; EN EL(LA) (SUBGERENCIA DE LIMPIEZA PUBLICA) PARA </a:t>
            </a:r>
            <a:r>
              <a:rPr lang="es-PE" sz="1600" b="1" dirty="0">
                <a:solidFill>
                  <a:srgbClr val="002060"/>
                </a:solidFill>
                <a:ea typeface="Roboto" panose="02000000000000000000" pitchFamily="2" charset="0"/>
              </a:rPr>
              <a:t>CONTENEDORES SOTERRADOS</a:t>
            </a:r>
            <a:r>
              <a:rPr lang="es-PE" sz="1400" b="1" dirty="0">
                <a:solidFill>
                  <a:srgbClr val="002060"/>
                </a:solidFill>
                <a:ea typeface="Roboto" panose="02000000000000000000" pitchFamily="2" charset="0"/>
              </a:rPr>
              <a:t> EN EL CENTRO POBLADO LA VICTORIA, DISTRITO DE LA VICTORIA, PROVINCIA LIMA, DEPARTAMENTO LIMA. </a:t>
            </a:r>
          </a:p>
          <a:p>
            <a:pPr algn="just"/>
            <a:endParaRPr lang="es-PE" sz="1400" dirty="0"/>
          </a:p>
          <a:p>
            <a:pPr marL="285750" indent="-285750" algn="just">
              <a:buFont typeface="Wingdings" panose="05000000000000000000" pitchFamily="2" charset="2"/>
              <a:buChar char="Ø"/>
            </a:pPr>
            <a:r>
              <a:rPr lang="es-PE" sz="1400" b="1" dirty="0"/>
              <a:t>CUI N° </a:t>
            </a:r>
            <a:r>
              <a:rPr lang="es-PE" sz="1400" dirty="0"/>
              <a:t>2687085</a:t>
            </a:r>
          </a:p>
          <a:p>
            <a:pPr algn="just"/>
            <a:endParaRPr lang="es-PE" sz="1400" dirty="0"/>
          </a:p>
          <a:p>
            <a:pPr marL="285750" indent="-285750" algn="just">
              <a:buFont typeface="Wingdings" panose="05000000000000000000" pitchFamily="2" charset="2"/>
              <a:buChar char="Ø"/>
            </a:pPr>
            <a:r>
              <a:rPr lang="es-PE" sz="1400" b="1" dirty="0">
                <a:latin typeface="Arial" panose="020B0604020202020204" pitchFamily="34" charset="0"/>
                <a:cs typeface="Arial" panose="020B0604020202020204" pitchFamily="34" charset="0"/>
              </a:rPr>
              <a:t>INICIO DE OBRA (mes): </a:t>
            </a:r>
            <a:r>
              <a:rPr lang="es-PE" sz="1400" dirty="0">
                <a:latin typeface="Arial" panose="020B0604020202020204" pitchFamily="34" charset="0"/>
                <a:cs typeface="Arial" panose="020B0604020202020204" pitchFamily="34" charset="0"/>
              </a:rPr>
              <a:t>junio</a:t>
            </a:r>
          </a:p>
          <a:p>
            <a:pPr algn="just"/>
            <a:endParaRPr lang="es-PE" sz="14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PE" sz="1400" b="1" dirty="0">
                <a:latin typeface="Arial" panose="020B0604020202020204" pitchFamily="34" charset="0"/>
                <a:cs typeface="Arial" panose="020B0604020202020204" pitchFamily="34" charset="0"/>
              </a:rPr>
              <a:t>FIN DE OBRA (mes): </a:t>
            </a:r>
            <a:r>
              <a:rPr lang="es-PE" sz="1400" dirty="0">
                <a:latin typeface="Arial" panose="020B0604020202020204" pitchFamily="34" charset="0"/>
                <a:cs typeface="Arial" panose="020B0604020202020204" pitchFamily="34" charset="0"/>
              </a:rPr>
              <a:t>julio</a:t>
            </a:r>
          </a:p>
          <a:p>
            <a:pPr algn="just"/>
            <a:endParaRPr lang="es-PE" sz="14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PE" sz="1400" b="1" dirty="0">
                <a:latin typeface="Arial" panose="020B0604020202020204" pitchFamily="34" charset="0"/>
                <a:cs typeface="Arial" panose="020B0604020202020204" pitchFamily="34" charset="0"/>
              </a:rPr>
              <a:t>COSTO DE INVERSIÓN APROXIMADO: </a:t>
            </a:r>
            <a:r>
              <a:rPr lang="es-PE" sz="1400" dirty="0">
                <a:latin typeface="Arial" panose="020B0604020202020204" pitchFamily="34" charset="0"/>
                <a:cs typeface="Arial" panose="020B0604020202020204" pitchFamily="34" charset="0"/>
              </a:rPr>
              <a:t>S/ </a:t>
            </a:r>
            <a:r>
              <a:rPr lang="es-PE" sz="1400" dirty="0"/>
              <a:t>1,932,000.00</a:t>
            </a:r>
          </a:p>
        </p:txBody>
      </p:sp>
      <p:sp>
        <p:nvSpPr>
          <p:cNvPr id="4" name="Flecha: pentágono 3">
            <a:extLst>
              <a:ext uri="{FF2B5EF4-FFF2-40B4-BE49-F238E27FC236}">
                <a16:creationId xmlns:a16="http://schemas.microsoft.com/office/drawing/2014/main" xmlns="" id="{C17A90A0-E808-FA30-88A7-1848D6C81EC3}"/>
              </a:ext>
            </a:extLst>
          </p:cNvPr>
          <p:cNvSpPr/>
          <p:nvPr/>
        </p:nvSpPr>
        <p:spPr>
          <a:xfrm rot="10800000">
            <a:off x="265480" y="1685342"/>
            <a:ext cx="4199515" cy="606633"/>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xmlns="" id="{CCC5A975-A18E-EC99-59B8-ADC069A8F65E}"/>
              </a:ext>
            </a:extLst>
          </p:cNvPr>
          <p:cNvSpPr txBox="1"/>
          <p:nvPr/>
        </p:nvSpPr>
        <p:spPr>
          <a:xfrm>
            <a:off x="668574" y="1842404"/>
            <a:ext cx="3913153" cy="338554"/>
          </a:xfrm>
          <a:prstGeom prst="rect">
            <a:avLst/>
          </a:prstGeom>
          <a:noFill/>
        </p:spPr>
        <p:txBody>
          <a:bodyPr wrap="square" rtlCol="0">
            <a:spAutoFit/>
          </a:bodyPr>
          <a:lstStyle/>
          <a:p>
            <a:pPr algn="just"/>
            <a:r>
              <a:rPr lang="es-PE" sz="1600" b="1" dirty="0">
                <a:solidFill>
                  <a:schemeClr val="bg1"/>
                </a:solidFill>
                <a:latin typeface="Arial" panose="020B0604020202020204" pitchFamily="34" charset="0"/>
                <a:cs typeface="Arial" panose="020B0604020202020204" pitchFamily="34" charset="0"/>
              </a:rPr>
              <a:t>1. CONTENEDORES SOTERRADOS</a:t>
            </a:r>
          </a:p>
        </p:txBody>
      </p:sp>
      <p:pic>
        <p:nvPicPr>
          <p:cNvPr id="12" name="Imagen 11">
            <a:extLst>
              <a:ext uri="{FF2B5EF4-FFF2-40B4-BE49-F238E27FC236}">
                <a16:creationId xmlns:a16="http://schemas.microsoft.com/office/drawing/2014/main" xmlns="" id="{A425FE32-CF7B-37CB-B704-4934302E8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095" y="4039805"/>
            <a:ext cx="2680424" cy="2056934"/>
          </a:xfrm>
          <a:prstGeom prst="rect">
            <a:avLst/>
          </a:prstGeom>
        </p:spPr>
      </p:pic>
      <p:pic>
        <p:nvPicPr>
          <p:cNvPr id="13" name="Picture 2" descr="Prueba de retiro de basura de contenedores soterrados fue exitosa">
            <a:extLst>
              <a:ext uri="{FF2B5EF4-FFF2-40B4-BE49-F238E27FC236}">
                <a16:creationId xmlns:a16="http://schemas.microsoft.com/office/drawing/2014/main" xmlns="" id="{B1D2A9A4-52F3-1D7D-EAAA-1309075073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31" r="16267"/>
          <a:stretch/>
        </p:blipFill>
        <p:spPr bwMode="auto">
          <a:xfrm>
            <a:off x="5065095" y="2261412"/>
            <a:ext cx="2548734" cy="2950735"/>
          </a:xfrm>
          <a:prstGeom prst="rect">
            <a:avLst/>
          </a:prstGeom>
          <a:noFill/>
          <a:extLst>
            <a:ext uri="{909E8E84-426E-40DD-AFC4-6F175D3DCCD1}">
              <a14:hiddenFill xmlns:a14="http://schemas.microsoft.com/office/drawing/2010/main">
                <a:solidFill>
                  <a:srgbClr val="FFFFFF"/>
                </a:solidFill>
              </a14:hiddenFill>
            </a:ext>
          </a:extLst>
        </p:spPr>
      </p:pic>
      <p:sp>
        <p:nvSpPr>
          <p:cNvPr id="18" name="Elipse 17">
            <a:extLst>
              <a:ext uri="{FF2B5EF4-FFF2-40B4-BE49-F238E27FC236}">
                <a16:creationId xmlns:a16="http://schemas.microsoft.com/office/drawing/2014/main" xmlns="" id="{C3DACB21-173C-6293-C176-83C14A9C447B}"/>
              </a:ext>
            </a:extLst>
          </p:cNvPr>
          <p:cNvSpPr/>
          <p:nvPr/>
        </p:nvSpPr>
        <p:spPr>
          <a:xfrm>
            <a:off x="5943600" y="4896716"/>
            <a:ext cx="2267862" cy="1459634"/>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9" name="CuadroTexto 18">
            <a:extLst>
              <a:ext uri="{FF2B5EF4-FFF2-40B4-BE49-F238E27FC236}">
                <a16:creationId xmlns:a16="http://schemas.microsoft.com/office/drawing/2014/main" xmlns="" id="{976CB09E-220D-FB4D-23F3-B87D5DFA507F}"/>
              </a:ext>
            </a:extLst>
          </p:cNvPr>
          <p:cNvSpPr txBox="1"/>
          <p:nvPr/>
        </p:nvSpPr>
        <p:spPr>
          <a:xfrm>
            <a:off x="6211375" y="5242833"/>
            <a:ext cx="1805818" cy="769441"/>
          </a:xfrm>
          <a:prstGeom prst="rect">
            <a:avLst/>
          </a:prstGeom>
          <a:noFill/>
        </p:spPr>
        <p:txBody>
          <a:bodyPr wrap="square" rtlCol="0">
            <a:spAutoFit/>
          </a:bodyPr>
          <a:lstStyle/>
          <a:p>
            <a:pPr algn="just"/>
            <a:r>
              <a:rPr lang="es-PE" sz="1100" b="1" dirty="0">
                <a:solidFill>
                  <a:schemeClr val="bg1"/>
                </a:solidFill>
                <a:latin typeface="Arial" panose="020B0604020202020204" pitchFamily="34" charset="0"/>
                <a:cs typeface="Arial" panose="020B0604020202020204" pitchFamily="34" charset="0"/>
              </a:rPr>
              <a:t>Camión compactador de 21 m3 con alza contenedor y sistema retráctil</a:t>
            </a:r>
          </a:p>
        </p:txBody>
      </p:sp>
      <p:sp>
        <p:nvSpPr>
          <p:cNvPr id="20" name="Elipse 19">
            <a:extLst>
              <a:ext uri="{FF2B5EF4-FFF2-40B4-BE49-F238E27FC236}">
                <a16:creationId xmlns:a16="http://schemas.microsoft.com/office/drawing/2014/main" xmlns="" id="{E06107E1-4708-8CA6-C42B-2B28009430B2}"/>
              </a:ext>
            </a:extLst>
          </p:cNvPr>
          <p:cNvSpPr/>
          <p:nvPr/>
        </p:nvSpPr>
        <p:spPr>
          <a:xfrm>
            <a:off x="7211092" y="1552603"/>
            <a:ext cx="4812232" cy="2238333"/>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CuadroTexto 20">
            <a:extLst>
              <a:ext uri="{FF2B5EF4-FFF2-40B4-BE49-F238E27FC236}">
                <a16:creationId xmlns:a16="http://schemas.microsoft.com/office/drawing/2014/main" xmlns="" id="{29D9B346-C6FD-59BE-4C84-81404140732B}"/>
              </a:ext>
            </a:extLst>
          </p:cNvPr>
          <p:cNvSpPr txBox="1"/>
          <p:nvPr/>
        </p:nvSpPr>
        <p:spPr>
          <a:xfrm>
            <a:off x="7561845" y="1924646"/>
            <a:ext cx="4169953" cy="1446550"/>
          </a:xfrm>
          <a:prstGeom prst="rect">
            <a:avLst/>
          </a:prstGeom>
          <a:noFill/>
        </p:spPr>
        <p:txBody>
          <a:bodyPr wrap="square" rtlCol="0">
            <a:spAutoFit/>
          </a:bodyPr>
          <a:lstStyle/>
          <a:p>
            <a:pPr algn="just"/>
            <a:r>
              <a:rPr lang="es-PE" sz="1100" b="1" dirty="0"/>
              <a:t>Los contenedores soterrados son sistemas de recolección de residuos instalados bajo tierra, diseñados para mejorar la gestión de los desechos en zonas urbanas. Solo una pequeña parte del contenedor, como la boca de depósito, queda visible en la superficie. Este tipo de contenedores ayuda a mantener el entorno más limpio y ordenado, reduce los malos olores, evita la acumulación de basura en la vía pública y mejora la estética del lugar.</a:t>
            </a:r>
            <a:endParaRPr lang="es-PE" sz="1100" b="1" dirty="0">
              <a:latin typeface="Arial" panose="020B0604020202020204" pitchFamily="34" charset="0"/>
              <a:cs typeface="Arial" panose="020B0604020202020204" pitchFamily="34" charset="0"/>
            </a:endParaRPr>
          </a:p>
        </p:txBody>
      </p:sp>
      <p:sp>
        <p:nvSpPr>
          <p:cNvPr id="22" name="CuadroTexto 21">
            <a:extLst>
              <a:ext uri="{FF2B5EF4-FFF2-40B4-BE49-F238E27FC236}">
                <a16:creationId xmlns:a16="http://schemas.microsoft.com/office/drawing/2014/main" xmlns="" id="{7845C990-07EE-CFF8-1A2A-81B691C32BAE}"/>
              </a:ext>
            </a:extLst>
          </p:cNvPr>
          <p:cNvSpPr txBox="1"/>
          <p:nvPr/>
        </p:nvSpPr>
        <p:spPr>
          <a:xfrm>
            <a:off x="9573132" y="6169466"/>
            <a:ext cx="4399537" cy="307777"/>
          </a:xfrm>
          <a:prstGeom prst="rect">
            <a:avLst/>
          </a:prstGeom>
          <a:noFill/>
        </p:spPr>
        <p:txBody>
          <a:bodyPr wrap="square" rtlCol="0">
            <a:spAutoFit/>
          </a:bodyPr>
          <a:lstStyle/>
          <a:p>
            <a:pPr algn="just"/>
            <a:r>
              <a:rPr lang="es-PE" sz="1400" i="1" dirty="0"/>
              <a:t>Imagen referencial</a:t>
            </a:r>
          </a:p>
        </p:txBody>
      </p:sp>
    </p:spTree>
    <p:extLst>
      <p:ext uri="{BB962C8B-B14F-4D97-AF65-F5344CB8AC3E}">
        <p14:creationId xmlns:p14="http://schemas.microsoft.com/office/powerpoint/2010/main" val="311658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EFCC2A-0114-F883-5446-6146B5EF5604}"/>
            </a:ext>
          </a:extLst>
        </p:cNvPr>
        <p:cNvGrpSpPr/>
        <p:nvPr/>
      </p:nvGrpSpPr>
      <p:grpSpPr>
        <a:xfrm>
          <a:off x="0" y="0"/>
          <a:ext cx="0" cy="0"/>
          <a:chOff x="0" y="0"/>
          <a:chExt cx="0" cy="0"/>
        </a:xfrm>
      </p:grpSpPr>
      <p:sp>
        <p:nvSpPr>
          <p:cNvPr id="75" name="Content Placeholder 2">
            <a:extLst>
              <a:ext uri="{FF2B5EF4-FFF2-40B4-BE49-F238E27FC236}">
                <a16:creationId xmlns:a16="http://schemas.microsoft.com/office/drawing/2014/main" xmlns="" id="{569B94BF-2075-2969-F043-ADB1EB70EA99}"/>
              </a:ext>
            </a:extLst>
          </p:cNvPr>
          <p:cNvSpPr txBox="1"/>
          <p:nvPr/>
        </p:nvSpPr>
        <p:spPr>
          <a:xfrm>
            <a:off x="1217379" y="1907203"/>
            <a:ext cx="893673" cy="23991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endParaRPr lang="en-US" sz="2000" dirty="0">
              <a:solidFill>
                <a:schemeClr val="bg1">
                  <a:lumMod val="50000"/>
                </a:schemeClr>
              </a:solidFill>
              <a:ea typeface="Roboto" panose="02000000000000000000" pitchFamily="2" charset="0"/>
            </a:endParaRPr>
          </a:p>
        </p:txBody>
      </p:sp>
      <p:sp>
        <p:nvSpPr>
          <p:cNvPr id="7" name="AutoShape 4" descr="Con este programa social se podrá ofrecer puestos de trabajo cercanos a los hogares de las postulantes con todos los beneficios de ley. (Foto: Municipalidad de La Victoria)">
            <a:extLst>
              <a:ext uri="{FF2B5EF4-FFF2-40B4-BE49-F238E27FC236}">
                <a16:creationId xmlns:a16="http://schemas.microsoft.com/office/drawing/2014/main" xmlns="" id="{495D1479-E460-7D56-FE01-F15C4F5D39DD}"/>
              </a:ext>
            </a:extLst>
          </p:cNvPr>
          <p:cNvSpPr>
            <a:spLocks noChangeAspect="1" noChangeArrowheads="1"/>
          </p:cNvSpPr>
          <p:nvPr/>
        </p:nvSpPr>
        <p:spPr bwMode="auto">
          <a:xfrm>
            <a:off x="11308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ES"/>
          </a:p>
        </p:txBody>
      </p:sp>
      <p:sp>
        <p:nvSpPr>
          <p:cNvPr id="2" name="Marcador de posición de número de diapositiva 1">
            <a:extLst>
              <a:ext uri="{FF2B5EF4-FFF2-40B4-BE49-F238E27FC236}">
                <a16:creationId xmlns:a16="http://schemas.microsoft.com/office/drawing/2014/main" xmlns="" id="{31C23FF3-0B1A-6371-047E-41CA5587F301}"/>
              </a:ext>
            </a:extLst>
          </p:cNvPr>
          <p:cNvSpPr>
            <a:spLocks noGrp="1"/>
          </p:cNvSpPr>
          <p:nvPr>
            <p:ph type="sldNum" sz="quarter" idx="12"/>
          </p:nvPr>
        </p:nvSpPr>
        <p:spPr/>
        <p:txBody>
          <a:bodyPr/>
          <a:lstStyle/>
          <a:p>
            <a:fld id="{49AE70B2-8BF9-45C0-BB95-33D1B9D3A854}" type="slidenum">
              <a:rPr lang="en-US" smtClean="0"/>
              <a:t>4</a:t>
            </a:fld>
            <a:endParaRPr lang="en-US"/>
          </a:p>
        </p:txBody>
      </p:sp>
      <p:sp>
        <p:nvSpPr>
          <p:cNvPr id="6" name="108 Rectángulo">
            <a:extLst>
              <a:ext uri="{FF2B5EF4-FFF2-40B4-BE49-F238E27FC236}">
                <a16:creationId xmlns:a16="http://schemas.microsoft.com/office/drawing/2014/main" xmlns="" id="{7E70F535-2933-ED80-7580-368B9138FCE5}"/>
              </a:ext>
            </a:extLst>
          </p:cNvPr>
          <p:cNvSpPr/>
          <p:nvPr/>
        </p:nvSpPr>
        <p:spPr>
          <a:xfrm>
            <a:off x="7901818" y="1516202"/>
            <a:ext cx="4290182" cy="472458"/>
          </a:xfrm>
          <a:prstGeom prst="rect">
            <a:avLst/>
          </a:prstGeom>
          <a:noFill/>
          <a:ln>
            <a:noFill/>
          </a:ln>
        </p:spPr>
        <p:txBody>
          <a:bodyPr wrap="square">
            <a:noAutofit/>
          </a:bodyPr>
          <a:lstStyle/>
          <a:p>
            <a:pPr algn="ctr"/>
            <a:endParaRPr lang="es-MX" sz="1400" b="1" dirty="0">
              <a:solidFill>
                <a:srgbClr val="000099"/>
              </a:solidFill>
              <a:latin typeface="Aharoni" panose="020F0502020204030204" pitchFamily="2" charset="-79"/>
              <a:cs typeface="Aharoni" panose="020F0502020204030204" pitchFamily="2" charset="-79"/>
            </a:endParaRPr>
          </a:p>
        </p:txBody>
      </p:sp>
      <p:pic>
        <p:nvPicPr>
          <p:cNvPr id="40" name="Imagen 39">
            <a:extLst>
              <a:ext uri="{FF2B5EF4-FFF2-40B4-BE49-F238E27FC236}">
                <a16:creationId xmlns:a16="http://schemas.microsoft.com/office/drawing/2014/main" xmlns="" id="{7D9A33D4-CF8A-6F6B-7652-7671C5C4D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
            <a:ext cx="12192000" cy="6857496"/>
          </a:xfrm>
          <a:prstGeom prst="rect">
            <a:avLst/>
          </a:prstGeom>
        </p:spPr>
      </p:pic>
      <p:sp>
        <p:nvSpPr>
          <p:cNvPr id="41" name="98 Rectángulo">
            <a:extLst>
              <a:ext uri="{FF2B5EF4-FFF2-40B4-BE49-F238E27FC236}">
                <a16:creationId xmlns:a16="http://schemas.microsoft.com/office/drawing/2014/main" xmlns="" id="{050CAE48-2454-89E1-E225-B36C2B4912C0}"/>
              </a:ext>
            </a:extLst>
          </p:cNvPr>
          <p:cNvSpPr/>
          <p:nvPr/>
        </p:nvSpPr>
        <p:spPr>
          <a:xfrm>
            <a:off x="324148" y="1085895"/>
            <a:ext cx="11543704" cy="422275"/>
          </a:xfrm>
          <a:prstGeom prst="rect">
            <a:avLst/>
          </a:prstGeom>
          <a:solidFill>
            <a:srgbClr val="FFC000"/>
          </a:solidFill>
          <a:ln>
            <a:noFill/>
          </a:ln>
          <a:effectLst>
            <a:outerShdw blurRad="50800" dist="38100" dir="2700000" algn="tl" rotWithShape="0">
              <a:prstClr val="black">
                <a:alpha val="40000"/>
              </a:prstClr>
            </a:outerShdw>
          </a:effectLst>
        </p:spPr>
        <p:txBody>
          <a:bodyPr wrap="square">
            <a:noAutofit/>
          </a:bodyPr>
          <a:lstStyle/>
          <a:p>
            <a:r>
              <a:rPr lang="es-ES" sz="2000" b="1" dirty="0">
                <a:solidFill>
                  <a:srgbClr val="2A19A7"/>
                </a:solidFill>
                <a:latin typeface="Arial" panose="020B0604020202020204" pitchFamily="34" charset="0"/>
                <a:cs typeface="Arial" panose="020B0604020202020204" pitchFamily="34" charset="0"/>
              </a:rPr>
              <a:t>PROYECTO DE INVERSION – RENDICIÓN DE CUENTAS 2025</a:t>
            </a:r>
            <a:endParaRPr lang="es-MX" sz="2000" b="1" dirty="0">
              <a:solidFill>
                <a:srgbClr val="2A19A7"/>
              </a:solidFill>
              <a:latin typeface="Arial" panose="020B0604020202020204" pitchFamily="34" charset="0"/>
              <a:cs typeface="Arial" panose="020B0604020202020204" pitchFamily="34" charset="0"/>
            </a:endParaRPr>
          </a:p>
          <a:p>
            <a:endParaRPr lang="es-MX" sz="2000" b="1" dirty="0">
              <a:solidFill>
                <a:srgbClr val="2A19A7"/>
              </a:solidFill>
              <a:latin typeface="Arial" panose="020B0604020202020204" pitchFamily="34" charset="0"/>
              <a:cs typeface="Arial" panose="020B0604020202020204" pitchFamily="34" charset="0"/>
            </a:endParaRPr>
          </a:p>
        </p:txBody>
      </p:sp>
      <p:sp>
        <p:nvSpPr>
          <p:cNvPr id="42" name="CuadroTexto 41">
            <a:extLst>
              <a:ext uri="{FF2B5EF4-FFF2-40B4-BE49-F238E27FC236}">
                <a16:creationId xmlns:a16="http://schemas.microsoft.com/office/drawing/2014/main" xmlns="" id="{E9C94714-51F5-8400-095D-4B0A81313B0D}"/>
              </a:ext>
            </a:extLst>
          </p:cNvPr>
          <p:cNvSpPr txBox="1"/>
          <p:nvPr/>
        </p:nvSpPr>
        <p:spPr>
          <a:xfrm>
            <a:off x="425662" y="2476423"/>
            <a:ext cx="7591531" cy="1169551"/>
          </a:xfrm>
          <a:prstGeom prst="rect">
            <a:avLst/>
          </a:prstGeom>
          <a:noFill/>
        </p:spPr>
        <p:txBody>
          <a:bodyPr wrap="square" rtlCol="0">
            <a:spAutoFit/>
          </a:bodyPr>
          <a:lstStyle/>
          <a:p>
            <a:pPr marL="285750" indent="-285750" algn="just">
              <a:buFont typeface="Wingdings" panose="05000000000000000000" pitchFamily="2" charset="2"/>
              <a:buChar char="Ø"/>
            </a:pPr>
            <a:r>
              <a:rPr lang="es-PE" sz="1400" b="1" dirty="0"/>
              <a:t>TÍTULO: </a:t>
            </a:r>
            <a:r>
              <a:rPr lang="es-PE" sz="1400" b="1" dirty="0">
                <a:solidFill>
                  <a:srgbClr val="002060"/>
                </a:solidFill>
                <a:ea typeface="Roboto" panose="02000000000000000000" pitchFamily="2" charset="0"/>
              </a:rPr>
              <a:t>ADQUISICION DE EQUIPO DE ALMACENAMIENTO, CONTENEDOR Y CAMION COMPACTADOR; EN EL(LA) (SUBGERENCIA DE LIMPIEZA PUBLICA) PARA CONTENEDORES SOTERRADOS EN EL CENTRO POBLADO LA VICTORIA, DISTRITO DE LA VICTORIA, PROVINCIA LIMA, DEPARTAMENTO LIMA.  CUI N° 2687085</a:t>
            </a:r>
          </a:p>
          <a:p>
            <a:pPr marL="285750" indent="-285750" algn="just">
              <a:buFont typeface="Wingdings" panose="05000000000000000000" pitchFamily="2" charset="2"/>
              <a:buChar char="Ø"/>
            </a:pPr>
            <a:endParaRPr lang="es-PE" sz="1400" b="1" dirty="0">
              <a:solidFill>
                <a:srgbClr val="002060"/>
              </a:solidFill>
              <a:ea typeface="Roboto" panose="02000000000000000000" pitchFamily="2" charset="0"/>
            </a:endParaRPr>
          </a:p>
        </p:txBody>
      </p:sp>
      <p:sp>
        <p:nvSpPr>
          <p:cNvPr id="4" name="Flecha: pentágono 3">
            <a:extLst>
              <a:ext uri="{FF2B5EF4-FFF2-40B4-BE49-F238E27FC236}">
                <a16:creationId xmlns:a16="http://schemas.microsoft.com/office/drawing/2014/main" xmlns="" id="{968591E6-8A61-BEC6-77D9-B1FA028114AA}"/>
              </a:ext>
            </a:extLst>
          </p:cNvPr>
          <p:cNvSpPr/>
          <p:nvPr/>
        </p:nvSpPr>
        <p:spPr>
          <a:xfrm rot="10800000">
            <a:off x="265479" y="1685341"/>
            <a:ext cx="6363920" cy="606633"/>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xmlns="" id="{9B0000B6-D35C-EA7E-2A38-B6EEBC6A7210}"/>
              </a:ext>
            </a:extLst>
          </p:cNvPr>
          <p:cNvSpPr txBox="1"/>
          <p:nvPr/>
        </p:nvSpPr>
        <p:spPr>
          <a:xfrm>
            <a:off x="668574" y="1842404"/>
            <a:ext cx="5960825" cy="338554"/>
          </a:xfrm>
          <a:prstGeom prst="rect">
            <a:avLst/>
          </a:prstGeom>
          <a:noFill/>
        </p:spPr>
        <p:txBody>
          <a:bodyPr wrap="square" rtlCol="0">
            <a:spAutoFit/>
          </a:bodyPr>
          <a:lstStyle/>
          <a:p>
            <a:pPr algn="just"/>
            <a:r>
              <a:rPr lang="es-PE" sz="1600" b="1" dirty="0">
                <a:solidFill>
                  <a:schemeClr val="bg1"/>
                </a:solidFill>
                <a:latin typeface="Arial" panose="020B0604020202020204" pitchFamily="34" charset="0"/>
                <a:cs typeface="Arial" panose="020B0604020202020204" pitchFamily="34" charset="0"/>
              </a:rPr>
              <a:t>1. CONTENEDORES SOTERRADOS – ESTADO ACTUAL</a:t>
            </a:r>
          </a:p>
        </p:txBody>
      </p:sp>
      <p:sp>
        <p:nvSpPr>
          <p:cNvPr id="19" name="CuadroTexto 18">
            <a:extLst>
              <a:ext uri="{FF2B5EF4-FFF2-40B4-BE49-F238E27FC236}">
                <a16:creationId xmlns:a16="http://schemas.microsoft.com/office/drawing/2014/main" xmlns="" id="{D07410FA-108E-0A3F-F91B-21AE1A717463}"/>
              </a:ext>
            </a:extLst>
          </p:cNvPr>
          <p:cNvSpPr txBox="1"/>
          <p:nvPr/>
        </p:nvSpPr>
        <p:spPr>
          <a:xfrm>
            <a:off x="6211375" y="5242833"/>
            <a:ext cx="1805818" cy="600164"/>
          </a:xfrm>
          <a:prstGeom prst="rect">
            <a:avLst/>
          </a:prstGeom>
          <a:noFill/>
        </p:spPr>
        <p:txBody>
          <a:bodyPr wrap="square" rtlCol="0">
            <a:spAutoFit/>
          </a:bodyPr>
          <a:lstStyle/>
          <a:p>
            <a:pPr algn="just"/>
            <a:r>
              <a:rPr lang="es-PE" sz="1100" b="1" dirty="0">
                <a:solidFill>
                  <a:schemeClr val="bg1"/>
                </a:solidFill>
                <a:latin typeface="Arial" panose="020B0604020202020204" pitchFamily="34" charset="0"/>
                <a:cs typeface="Arial" panose="020B0604020202020204" pitchFamily="34" charset="0"/>
              </a:rPr>
              <a:t>Camión compactador de 21 m3 con sistema de alza</a:t>
            </a:r>
          </a:p>
        </p:txBody>
      </p:sp>
      <p:sp>
        <p:nvSpPr>
          <p:cNvPr id="21" name="CuadroTexto 20">
            <a:extLst>
              <a:ext uri="{FF2B5EF4-FFF2-40B4-BE49-F238E27FC236}">
                <a16:creationId xmlns:a16="http://schemas.microsoft.com/office/drawing/2014/main" xmlns="" id="{C74A31B9-CE48-0F7A-1700-280BD20D3922}"/>
              </a:ext>
            </a:extLst>
          </p:cNvPr>
          <p:cNvSpPr txBox="1"/>
          <p:nvPr/>
        </p:nvSpPr>
        <p:spPr>
          <a:xfrm>
            <a:off x="7561845" y="1924646"/>
            <a:ext cx="4169953" cy="1446550"/>
          </a:xfrm>
          <a:prstGeom prst="rect">
            <a:avLst/>
          </a:prstGeom>
          <a:noFill/>
        </p:spPr>
        <p:txBody>
          <a:bodyPr wrap="square" rtlCol="0">
            <a:spAutoFit/>
          </a:bodyPr>
          <a:lstStyle/>
          <a:p>
            <a:pPr algn="just"/>
            <a:r>
              <a:rPr lang="es-PE" sz="1100" b="1" dirty="0">
                <a:solidFill>
                  <a:schemeClr val="bg1"/>
                </a:solidFill>
              </a:rPr>
              <a:t>Los contenedores soterrados son sistemas de recolección de residuos instalados bajo tierra, diseñados para mejorar la gestión de los desechos en zonas urbanas. Solo una pequeña parte del contenedor, como la boca de depósito, queda visible en la superficie. Este tipo de contenedores ayuda a mantener el entorno más 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FD447735-1F83-AF64-BEEF-D5FAC8C7890B}"/>
              </a:ext>
            </a:extLst>
          </p:cNvPr>
          <p:cNvSpPr txBox="1"/>
          <p:nvPr/>
        </p:nvSpPr>
        <p:spPr>
          <a:xfrm>
            <a:off x="716773" y="3400724"/>
            <a:ext cx="7348619" cy="2985433"/>
          </a:xfrm>
          <a:prstGeom prst="rect">
            <a:avLst/>
          </a:prstGeom>
          <a:noFill/>
        </p:spPr>
        <p:txBody>
          <a:bodyPr wrap="square" rtlCol="0">
            <a:spAutoFit/>
          </a:bodyPr>
          <a:lstStyle/>
          <a:p>
            <a:pPr algn="just">
              <a:buNone/>
            </a:pPr>
            <a:r>
              <a:rPr lang="es-PE" sz="1400" b="1" dirty="0">
                <a:solidFill>
                  <a:srgbClr val="002060"/>
                </a:solidFill>
                <a:ea typeface="Roboto" panose="02000000000000000000" pitchFamily="2" charset="0"/>
              </a:rPr>
              <a:t>Estado:</a:t>
            </a:r>
          </a:p>
          <a:p>
            <a:pPr algn="just">
              <a:buNone/>
            </a:pPr>
            <a:endParaRPr lang="es-PE" sz="1400" dirty="0"/>
          </a:p>
          <a:p>
            <a:pPr marL="285750" indent="-285750" algn="just">
              <a:buFont typeface="Wingdings" panose="05000000000000000000" pitchFamily="2" charset="2"/>
              <a:buChar char="ü"/>
            </a:pPr>
            <a:r>
              <a:rPr lang="es-PE" sz="1400" b="1" dirty="0">
                <a:solidFill>
                  <a:srgbClr val="002060"/>
                </a:solidFill>
                <a:ea typeface="Roboto" panose="02000000000000000000" pitchFamily="2" charset="0"/>
              </a:rPr>
              <a:t>El proyecto cuenta con el formato N° 07-C. - APROBADO</a:t>
            </a:r>
          </a:p>
          <a:p>
            <a:pPr algn="just"/>
            <a:endParaRPr lang="es-PE" sz="1400" b="1" dirty="0">
              <a:solidFill>
                <a:srgbClr val="002060"/>
              </a:solidFill>
              <a:ea typeface="Roboto" panose="02000000000000000000" pitchFamily="2" charset="0"/>
            </a:endParaRPr>
          </a:p>
          <a:p>
            <a:pPr marL="285750" indent="-285750" algn="just">
              <a:buFont typeface="Wingdings" panose="05000000000000000000" pitchFamily="2" charset="2"/>
              <a:buChar char="ü"/>
            </a:pPr>
            <a:r>
              <a:rPr lang="es-PE" sz="1400" b="1" dirty="0">
                <a:solidFill>
                  <a:srgbClr val="002060"/>
                </a:solidFill>
                <a:ea typeface="Roboto" panose="02000000000000000000" pitchFamily="2" charset="0"/>
              </a:rPr>
              <a:t>Ha recibido la aprobación de la Oficina de Planeamiento, Inversiones y Modernización, así como de la Oficina General de Asesoría Jurídica.</a:t>
            </a:r>
          </a:p>
          <a:p>
            <a:pPr algn="just"/>
            <a:endParaRPr lang="es-PE" sz="1400" b="1" dirty="0">
              <a:solidFill>
                <a:srgbClr val="002060"/>
              </a:solidFill>
              <a:ea typeface="Roboto" panose="02000000000000000000" pitchFamily="2" charset="0"/>
            </a:endParaRPr>
          </a:p>
          <a:p>
            <a:pPr marL="285750" indent="-285750" algn="just">
              <a:buFont typeface="Wingdings" panose="05000000000000000000" pitchFamily="2" charset="2"/>
              <a:buChar char="ü"/>
            </a:pPr>
            <a:r>
              <a:rPr lang="es-PE" sz="1400" b="1" dirty="0">
                <a:solidFill>
                  <a:srgbClr val="002060"/>
                </a:solidFill>
                <a:ea typeface="Roboto" panose="02000000000000000000" pitchFamily="2" charset="0"/>
              </a:rPr>
              <a:t>El proyecto  cuenta con una Actividad Operativa definida.</a:t>
            </a:r>
          </a:p>
          <a:p>
            <a:pPr marL="285750" indent="-285750" algn="just">
              <a:buFont typeface="Wingdings" panose="05000000000000000000" pitchFamily="2" charset="2"/>
              <a:buChar char="ü"/>
            </a:pPr>
            <a:endParaRPr lang="es-PE" sz="1400" dirty="0"/>
          </a:p>
          <a:p>
            <a:pPr algn="just"/>
            <a:r>
              <a:rPr lang="es-PE" sz="1400" b="1" dirty="0">
                <a:solidFill>
                  <a:srgbClr val="002060"/>
                </a:solidFill>
                <a:ea typeface="Roboto" panose="02000000000000000000" pitchFamily="2" charset="0"/>
              </a:rPr>
              <a:t>En cuanto a los siguientes pasos, la </a:t>
            </a:r>
            <a:r>
              <a:rPr lang="es-PE" sz="1600" b="1" u="sng" dirty="0">
                <a:solidFill>
                  <a:srgbClr val="002060"/>
                </a:solidFill>
                <a:ea typeface="Roboto" panose="02000000000000000000" pitchFamily="2" charset="0"/>
              </a:rPr>
              <a:t>Subgerencia de Limpieza Pública</a:t>
            </a:r>
            <a:r>
              <a:rPr lang="es-PE" sz="1400" b="1" dirty="0">
                <a:solidFill>
                  <a:srgbClr val="002060"/>
                </a:solidFill>
                <a:ea typeface="Roboto" panose="02000000000000000000" pitchFamily="2" charset="0"/>
              </a:rPr>
              <a:t>, área usuaria, se encuentra en proceso de gestión para la elaboración del </a:t>
            </a:r>
            <a:r>
              <a:rPr lang="es-PE" sz="1600" b="1" u="sng" dirty="0">
                <a:solidFill>
                  <a:srgbClr val="002060"/>
                </a:solidFill>
                <a:ea typeface="Roboto" panose="02000000000000000000" pitchFamily="2" charset="0"/>
              </a:rPr>
              <a:t>Documento Equivalente, para su proceso de contratación.</a:t>
            </a:r>
            <a:endParaRPr lang="es-PE" sz="1400" b="1" u="sng" dirty="0">
              <a:solidFill>
                <a:srgbClr val="002060"/>
              </a:solidFill>
              <a:ea typeface="Roboto" panose="02000000000000000000" pitchFamily="2" charset="0"/>
            </a:endParaRPr>
          </a:p>
          <a:p>
            <a:pPr algn="just"/>
            <a:endParaRPr lang="es-PE" sz="1400" dirty="0"/>
          </a:p>
        </p:txBody>
      </p:sp>
      <p:pic>
        <p:nvPicPr>
          <p:cNvPr id="14" name="Imagen 13">
            <a:extLst>
              <a:ext uri="{FF2B5EF4-FFF2-40B4-BE49-F238E27FC236}">
                <a16:creationId xmlns:a16="http://schemas.microsoft.com/office/drawing/2014/main" xmlns="" id="{8328AB8A-D3EF-438D-CFB7-DBA01F3C97A2}"/>
              </a:ext>
            </a:extLst>
          </p:cNvPr>
          <p:cNvPicPr>
            <a:picLocks noChangeAspect="1"/>
          </p:cNvPicPr>
          <p:nvPr/>
        </p:nvPicPr>
        <p:blipFill>
          <a:blip r:embed="rId3"/>
          <a:stretch>
            <a:fillRect/>
          </a:stretch>
        </p:blipFill>
        <p:spPr>
          <a:xfrm>
            <a:off x="8568939" y="1907203"/>
            <a:ext cx="3336606" cy="3727583"/>
          </a:xfrm>
          <a:prstGeom prst="rect">
            <a:avLst/>
          </a:prstGeom>
        </p:spPr>
      </p:pic>
    </p:spTree>
    <p:extLst>
      <p:ext uri="{BB962C8B-B14F-4D97-AF65-F5344CB8AC3E}">
        <p14:creationId xmlns:p14="http://schemas.microsoft.com/office/powerpoint/2010/main" val="175685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4D3F30-9A48-FCB5-883A-8FDF842D254D}"/>
            </a:ext>
          </a:extLst>
        </p:cNvPr>
        <p:cNvGrpSpPr/>
        <p:nvPr/>
      </p:nvGrpSpPr>
      <p:grpSpPr>
        <a:xfrm>
          <a:off x="0" y="0"/>
          <a:ext cx="0" cy="0"/>
          <a:chOff x="0" y="0"/>
          <a:chExt cx="0" cy="0"/>
        </a:xfrm>
      </p:grpSpPr>
      <p:sp>
        <p:nvSpPr>
          <p:cNvPr id="75" name="Content Placeholder 2">
            <a:extLst>
              <a:ext uri="{FF2B5EF4-FFF2-40B4-BE49-F238E27FC236}">
                <a16:creationId xmlns:a16="http://schemas.microsoft.com/office/drawing/2014/main" xmlns="" id="{309F12CB-3013-DF49-29C3-47C65816BDF0}"/>
              </a:ext>
            </a:extLst>
          </p:cNvPr>
          <p:cNvSpPr txBox="1"/>
          <p:nvPr/>
        </p:nvSpPr>
        <p:spPr>
          <a:xfrm>
            <a:off x="1217379" y="1907203"/>
            <a:ext cx="893673" cy="23991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endParaRPr lang="en-US" sz="2000" dirty="0">
              <a:solidFill>
                <a:schemeClr val="bg1">
                  <a:lumMod val="50000"/>
                </a:schemeClr>
              </a:solidFill>
              <a:ea typeface="Roboto" panose="02000000000000000000" pitchFamily="2" charset="0"/>
            </a:endParaRPr>
          </a:p>
        </p:txBody>
      </p:sp>
      <p:sp>
        <p:nvSpPr>
          <p:cNvPr id="7" name="AutoShape 4" descr="Con este programa social se podrá ofrecer puestos de trabajo cercanos a los hogares de las postulantes con todos los beneficios de ley. (Foto: Municipalidad de La Victoria)">
            <a:extLst>
              <a:ext uri="{FF2B5EF4-FFF2-40B4-BE49-F238E27FC236}">
                <a16:creationId xmlns:a16="http://schemas.microsoft.com/office/drawing/2014/main" xmlns="" id="{3D8C7A40-DBED-D48B-5188-5A18BAD565AB}"/>
              </a:ext>
            </a:extLst>
          </p:cNvPr>
          <p:cNvSpPr>
            <a:spLocks noChangeAspect="1" noChangeArrowheads="1"/>
          </p:cNvSpPr>
          <p:nvPr/>
        </p:nvSpPr>
        <p:spPr bwMode="auto">
          <a:xfrm>
            <a:off x="11308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ES"/>
          </a:p>
        </p:txBody>
      </p:sp>
      <p:sp>
        <p:nvSpPr>
          <p:cNvPr id="2" name="Marcador de posición de número de diapositiva 1">
            <a:extLst>
              <a:ext uri="{FF2B5EF4-FFF2-40B4-BE49-F238E27FC236}">
                <a16:creationId xmlns:a16="http://schemas.microsoft.com/office/drawing/2014/main" xmlns="" id="{897D60BC-0020-4786-D946-9CF4DD48C78A}"/>
              </a:ext>
            </a:extLst>
          </p:cNvPr>
          <p:cNvSpPr>
            <a:spLocks noGrp="1"/>
          </p:cNvSpPr>
          <p:nvPr>
            <p:ph type="sldNum" sz="quarter" idx="12"/>
          </p:nvPr>
        </p:nvSpPr>
        <p:spPr/>
        <p:txBody>
          <a:bodyPr/>
          <a:lstStyle/>
          <a:p>
            <a:fld id="{49AE70B2-8BF9-45C0-BB95-33D1B9D3A854}" type="slidenum">
              <a:rPr lang="en-US" smtClean="0"/>
              <a:t>5</a:t>
            </a:fld>
            <a:endParaRPr lang="en-US"/>
          </a:p>
        </p:txBody>
      </p:sp>
      <p:sp>
        <p:nvSpPr>
          <p:cNvPr id="6" name="108 Rectángulo">
            <a:extLst>
              <a:ext uri="{FF2B5EF4-FFF2-40B4-BE49-F238E27FC236}">
                <a16:creationId xmlns:a16="http://schemas.microsoft.com/office/drawing/2014/main" xmlns="" id="{5A42F0EC-EED8-93C6-D1CE-FFC065AD7387}"/>
              </a:ext>
            </a:extLst>
          </p:cNvPr>
          <p:cNvSpPr/>
          <p:nvPr/>
        </p:nvSpPr>
        <p:spPr>
          <a:xfrm>
            <a:off x="7901818" y="1516202"/>
            <a:ext cx="4290182" cy="472458"/>
          </a:xfrm>
          <a:prstGeom prst="rect">
            <a:avLst/>
          </a:prstGeom>
          <a:noFill/>
          <a:ln>
            <a:noFill/>
          </a:ln>
        </p:spPr>
        <p:txBody>
          <a:bodyPr wrap="square">
            <a:noAutofit/>
          </a:bodyPr>
          <a:lstStyle/>
          <a:p>
            <a:pPr algn="ctr"/>
            <a:endParaRPr lang="es-MX" sz="1400" b="1" dirty="0">
              <a:solidFill>
                <a:srgbClr val="000099"/>
              </a:solidFill>
              <a:latin typeface="Aharoni" panose="020F0502020204030204" pitchFamily="2" charset="-79"/>
              <a:cs typeface="Aharoni" panose="020F0502020204030204" pitchFamily="2" charset="-79"/>
            </a:endParaRPr>
          </a:p>
        </p:txBody>
      </p:sp>
      <p:pic>
        <p:nvPicPr>
          <p:cNvPr id="40" name="Imagen 39">
            <a:extLst>
              <a:ext uri="{FF2B5EF4-FFF2-40B4-BE49-F238E27FC236}">
                <a16:creationId xmlns:a16="http://schemas.microsoft.com/office/drawing/2014/main" xmlns="" id="{327A19DD-0715-F009-009B-C2D0E9CFD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35"/>
            <a:ext cx="12192000" cy="6857496"/>
          </a:xfrm>
          <a:prstGeom prst="rect">
            <a:avLst/>
          </a:prstGeom>
        </p:spPr>
      </p:pic>
      <p:sp>
        <p:nvSpPr>
          <p:cNvPr id="41" name="98 Rectángulo">
            <a:extLst>
              <a:ext uri="{FF2B5EF4-FFF2-40B4-BE49-F238E27FC236}">
                <a16:creationId xmlns:a16="http://schemas.microsoft.com/office/drawing/2014/main" xmlns="" id="{7FBD8814-9C38-D688-B1AA-7CB3FC426B92}"/>
              </a:ext>
            </a:extLst>
          </p:cNvPr>
          <p:cNvSpPr/>
          <p:nvPr/>
        </p:nvSpPr>
        <p:spPr>
          <a:xfrm>
            <a:off x="324148" y="1085895"/>
            <a:ext cx="11543704" cy="422275"/>
          </a:xfrm>
          <a:prstGeom prst="rect">
            <a:avLst/>
          </a:prstGeom>
          <a:solidFill>
            <a:srgbClr val="FFC000"/>
          </a:solidFill>
          <a:ln>
            <a:noFill/>
          </a:ln>
          <a:effectLst>
            <a:outerShdw blurRad="50800" dist="38100" dir="2700000" algn="tl" rotWithShape="0">
              <a:prstClr val="black">
                <a:alpha val="40000"/>
              </a:prstClr>
            </a:outerShdw>
          </a:effectLst>
        </p:spPr>
        <p:txBody>
          <a:bodyPr wrap="square">
            <a:noAutofit/>
          </a:bodyPr>
          <a:lstStyle/>
          <a:p>
            <a:r>
              <a:rPr lang="es-ES" sz="2000" b="1" dirty="0">
                <a:solidFill>
                  <a:srgbClr val="2A19A7"/>
                </a:solidFill>
                <a:latin typeface="Arial" panose="020B0604020202020204" pitchFamily="34" charset="0"/>
                <a:cs typeface="Arial" panose="020B0604020202020204" pitchFamily="34" charset="0"/>
              </a:rPr>
              <a:t>PROYECTO DE INVERSION – RENDICIÓN DE CUENTAS 2025</a:t>
            </a:r>
            <a:endParaRPr lang="es-MX" sz="2000" b="1" dirty="0">
              <a:solidFill>
                <a:srgbClr val="2A19A7"/>
              </a:solidFill>
              <a:latin typeface="Arial" panose="020B0604020202020204" pitchFamily="34" charset="0"/>
              <a:cs typeface="Arial" panose="020B0604020202020204" pitchFamily="34" charset="0"/>
            </a:endParaRPr>
          </a:p>
          <a:p>
            <a:endParaRPr lang="es-MX" sz="2000" b="1" dirty="0">
              <a:solidFill>
                <a:srgbClr val="2A19A7"/>
              </a:solidFill>
              <a:latin typeface="Arial" panose="020B0604020202020204" pitchFamily="34" charset="0"/>
              <a:cs typeface="Arial" panose="020B0604020202020204" pitchFamily="34" charset="0"/>
            </a:endParaRPr>
          </a:p>
        </p:txBody>
      </p:sp>
      <p:sp>
        <p:nvSpPr>
          <p:cNvPr id="4" name="Flecha: pentágono 3">
            <a:extLst>
              <a:ext uri="{FF2B5EF4-FFF2-40B4-BE49-F238E27FC236}">
                <a16:creationId xmlns:a16="http://schemas.microsoft.com/office/drawing/2014/main" xmlns="" id="{A480BF53-0BE1-D119-4C3E-A1FB98E37770}"/>
              </a:ext>
            </a:extLst>
          </p:cNvPr>
          <p:cNvSpPr/>
          <p:nvPr/>
        </p:nvSpPr>
        <p:spPr>
          <a:xfrm rot="10800000">
            <a:off x="265479" y="1685341"/>
            <a:ext cx="5266640" cy="606633"/>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xmlns="" id="{2074010C-F4BF-BD6B-C54C-0F565E0B1D3B}"/>
              </a:ext>
            </a:extLst>
          </p:cNvPr>
          <p:cNvSpPr txBox="1"/>
          <p:nvPr/>
        </p:nvSpPr>
        <p:spPr>
          <a:xfrm>
            <a:off x="668574" y="1842404"/>
            <a:ext cx="4665426" cy="338554"/>
          </a:xfrm>
          <a:prstGeom prst="rect">
            <a:avLst/>
          </a:prstGeom>
          <a:noFill/>
        </p:spPr>
        <p:txBody>
          <a:bodyPr wrap="square" rtlCol="0">
            <a:spAutoFit/>
          </a:bodyPr>
          <a:lstStyle/>
          <a:p>
            <a:pPr algn="just"/>
            <a:r>
              <a:rPr lang="es-PE" sz="1600" b="1" dirty="0">
                <a:solidFill>
                  <a:schemeClr val="bg1"/>
                </a:solidFill>
                <a:latin typeface="Arial" panose="020B0604020202020204" pitchFamily="34" charset="0"/>
                <a:cs typeface="Arial" panose="020B0604020202020204" pitchFamily="34" charset="0"/>
              </a:rPr>
              <a:t>2. PROYECTO ILUMINACION</a:t>
            </a:r>
          </a:p>
        </p:txBody>
      </p:sp>
      <p:sp>
        <p:nvSpPr>
          <p:cNvPr id="19" name="CuadroTexto 18">
            <a:extLst>
              <a:ext uri="{FF2B5EF4-FFF2-40B4-BE49-F238E27FC236}">
                <a16:creationId xmlns:a16="http://schemas.microsoft.com/office/drawing/2014/main" xmlns="" id="{A246B305-0AA9-3B77-07C5-0F0D3A9093BC}"/>
              </a:ext>
            </a:extLst>
          </p:cNvPr>
          <p:cNvSpPr txBox="1"/>
          <p:nvPr/>
        </p:nvSpPr>
        <p:spPr>
          <a:xfrm>
            <a:off x="6211375" y="5242833"/>
            <a:ext cx="1805818" cy="600164"/>
          </a:xfrm>
          <a:prstGeom prst="rect">
            <a:avLst/>
          </a:prstGeom>
          <a:noFill/>
        </p:spPr>
        <p:txBody>
          <a:bodyPr wrap="square" rtlCol="0">
            <a:spAutoFit/>
          </a:bodyPr>
          <a:lstStyle/>
          <a:p>
            <a:pPr algn="just"/>
            <a:r>
              <a:rPr lang="es-PE" sz="1100" b="1" dirty="0">
                <a:solidFill>
                  <a:schemeClr val="bg1"/>
                </a:solidFill>
                <a:latin typeface="Arial" panose="020B0604020202020204" pitchFamily="34" charset="0"/>
                <a:cs typeface="Arial" panose="020B0604020202020204" pitchFamily="34" charset="0"/>
              </a:rPr>
              <a:t>Camión compactador de 21 m3 con sistema de alza</a:t>
            </a:r>
          </a:p>
        </p:txBody>
      </p:sp>
      <p:sp>
        <p:nvSpPr>
          <p:cNvPr id="3" name="CuadroTexto 2">
            <a:extLst>
              <a:ext uri="{FF2B5EF4-FFF2-40B4-BE49-F238E27FC236}">
                <a16:creationId xmlns:a16="http://schemas.microsoft.com/office/drawing/2014/main" xmlns="" id="{C984237A-AF1F-B3DF-4282-DFC18330ED43}"/>
              </a:ext>
            </a:extLst>
          </p:cNvPr>
          <p:cNvSpPr txBox="1"/>
          <p:nvPr/>
        </p:nvSpPr>
        <p:spPr>
          <a:xfrm>
            <a:off x="324148" y="2476528"/>
            <a:ext cx="6199678" cy="738664"/>
          </a:xfrm>
          <a:prstGeom prst="rect">
            <a:avLst/>
          </a:prstGeom>
          <a:noFill/>
        </p:spPr>
        <p:txBody>
          <a:bodyPr wrap="square" rtlCol="0">
            <a:spAutoFit/>
          </a:bodyPr>
          <a:lstStyle/>
          <a:p>
            <a:pPr algn="just"/>
            <a:r>
              <a:rPr lang="es-ES" sz="1400" b="1" dirty="0">
                <a:solidFill>
                  <a:srgbClr val="002060"/>
                </a:solidFill>
                <a:ea typeface="Roboto" panose="02000000000000000000" pitchFamily="2" charset="0"/>
              </a:rPr>
              <a:t>ADQUISICION DE LUMINARIA; EN EL(LA) ZONAS 28, 31, 32, 38, 39, 40, 41, 42 Y 43 EN EL CENTRO POBLADO LA VICTORIA, DISTRITO DE LA VICTORIA, PROVINCIA LIMA, DEPARTAMENTO LIMA CUI N° 2689328</a:t>
            </a:r>
            <a:endParaRPr lang="es-PE" sz="1400" b="1" dirty="0">
              <a:solidFill>
                <a:srgbClr val="002060"/>
              </a:solidFill>
              <a:ea typeface="Roboto" panose="02000000000000000000" pitchFamily="2" charset="0"/>
            </a:endParaRPr>
          </a:p>
        </p:txBody>
      </p:sp>
      <p:sp>
        <p:nvSpPr>
          <p:cNvPr id="16" name="CuadroTexto 15">
            <a:extLst>
              <a:ext uri="{FF2B5EF4-FFF2-40B4-BE49-F238E27FC236}">
                <a16:creationId xmlns:a16="http://schemas.microsoft.com/office/drawing/2014/main" xmlns="" id="{C984237A-AF1F-B3DF-4282-DFC18330ED43}"/>
              </a:ext>
            </a:extLst>
          </p:cNvPr>
          <p:cNvSpPr txBox="1"/>
          <p:nvPr/>
        </p:nvSpPr>
        <p:spPr>
          <a:xfrm>
            <a:off x="508973" y="3303349"/>
            <a:ext cx="6291256" cy="307777"/>
          </a:xfrm>
          <a:prstGeom prst="rect">
            <a:avLst/>
          </a:prstGeom>
          <a:noFill/>
        </p:spPr>
        <p:txBody>
          <a:bodyPr wrap="square" rtlCol="0">
            <a:spAutoFit/>
          </a:bodyPr>
          <a:lstStyle/>
          <a:p>
            <a:pPr marL="285750" indent="-285750" algn="just">
              <a:buFont typeface="Arial" panose="020B0604020202020204" pitchFamily="34" charset="0"/>
              <a:buChar char="•"/>
            </a:pPr>
            <a:r>
              <a:rPr lang="es-ES" sz="1400" b="1" dirty="0">
                <a:solidFill>
                  <a:srgbClr val="002060"/>
                </a:solidFill>
                <a:ea typeface="Roboto" panose="02000000000000000000" pitchFamily="2" charset="0"/>
              </a:rPr>
              <a:t>ESTADO SITUACIONAL: APROBADO – FASE DE PREINVERSION </a:t>
            </a:r>
            <a:endParaRPr lang="es-PE" sz="1400" b="1" dirty="0">
              <a:solidFill>
                <a:srgbClr val="002060"/>
              </a:solidFill>
              <a:ea typeface="Roboto" panose="02000000000000000000" pitchFamily="2" charset="0"/>
            </a:endParaRPr>
          </a:p>
        </p:txBody>
      </p:sp>
      <p:sp>
        <p:nvSpPr>
          <p:cNvPr id="17" name="CuadroTexto 16">
            <a:extLst>
              <a:ext uri="{FF2B5EF4-FFF2-40B4-BE49-F238E27FC236}">
                <a16:creationId xmlns:a16="http://schemas.microsoft.com/office/drawing/2014/main" xmlns="" id="{C984237A-AF1F-B3DF-4282-DFC18330ED43}"/>
              </a:ext>
            </a:extLst>
          </p:cNvPr>
          <p:cNvSpPr txBox="1"/>
          <p:nvPr/>
        </p:nvSpPr>
        <p:spPr>
          <a:xfrm>
            <a:off x="508972" y="3606288"/>
            <a:ext cx="5139659" cy="307777"/>
          </a:xfrm>
          <a:prstGeom prst="rect">
            <a:avLst/>
          </a:prstGeom>
          <a:noFill/>
        </p:spPr>
        <p:txBody>
          <a:bodyPr wrap="square" rtlCol="0">
            <a:spAutoFit/>
          </a:bodyPr>
          <a:lstStyle/>
          <a:p>
            <a:pPr marL="285750" indent="-285750" algn="just">
              <a:buFont typeface="Arial" panose="020B0604020202020204" pitchFamily="34" charset="0"/>
              <a:buChar char="•"/>
            </a:pPr>
            <a:r>
              <a:rPr lang="es-ES" sz="1400" b="1" dirty="0">
                <a:solidFill>
                  <a:srgbClr val="002060"/>
                </a:solidFill>
                <a:ea typeface="Roboto" panose="02000000000000000000" pitchFamily="2" charset="0"/>
              </a:rPr>
              <a:t>COSTO DE INVERSIÓN APROXIMADO : S/ </a:t>
            </a:r>
            <a:r>
              <a:rPr lang="en-US" sz="1400" b="1" dirty="0">
                <a:solidFill>
                  <a:srgbClr val="002060"/>
                </a:solidFill>
                <a:ea typeface="Roboto" panose="02000000000000000000" pitchFamily="2" charset="0"/>
              </a:rPr>
              <a:t>297,027.08</a:t>
            </a:r>
            <a:r>
              <a:rPr lang="es-ES" sz="1400" b="1" dirty="0">
                <a:solidFill>
                  <a:srgbClr val="002060"/>
                </a:solidFill>
                <a:ea typeface="Roboto" panose="02000000000000000000" pitchFamily="2" charset="0"/>
              </a:rPr>
              <a:t> </a:t>
            </a:r>
            <a:endParaRPr lang="es-PE" sz="1400" b="1" dirty="0">
              <a:solidFill>
                <a:srgbClr val="002060"/>
              </a:solidFill>
              <a:ea typeface="Roboto" panose="02000000000000000000" pitchFamily="2" charset="0"/>
            </a:endParaRPr>
          </a:p>
        </p:txBody>
      </p:sp>
      <p:sp>
        <p:nvSpPr>
          <p:cNvPr id="18" name="CuadroTexto 17">
            <a:extLst>
              <a:ext uri="{FF2B5EF4-FFF2-40B4-BE49-F238E27FC236}">
                <a16:creationId xmlns:a16="http://schemas.microsoft.com/office/drawing/2014/main" xmlns="" id="{C984237A-AF1F-B3DF-4282-DFC18330ED43}"/>
              </a:ext>
            </a:extLst>
          </p:cNvPr>
          <p:cNvSpPr txBox="1"/>
          <p:nvPr/>
        </p:nvSpPr>
        <p:spPr>
          <a:xfrm>
            <a:off x="508973" y="4422165"/>
            <a:ext cx="3099988" cy="307777"/>
          </a:xfrm>
          <a:prstGeom prst="rect">
            <a:avLst/>
          </a:prstGeom>
          <a:noFill/>
        </p:spPr>
        <p:txBody>
          <a:bodyPr wrap="square" rtlCol="0">
            <a:spAutoFit/>
          </a:bodyPr>
          <a:lstStyle/>
          <a:p>
            <a:pPr marL="285750" indent="-285750" algn="just">
              <a:buFont typeface="Arial" panose="020B0604020202020204" pitchFamily="34" charset="0"/>
              <a:buChar char="•"/>
            </a:pPr>
            <a:r>
              <a:rPr lang="es-ES" sz="1400" b="1" dirty="0">
                <a:solidFill>
                  <a:srgbClr val="002060"/>
                </a:solidFill>
                <a:ea typeface="Roboto" panose="02000000000000000000" pitchFamily="2" charset="0"/>
              </a:rPr>
              <a:t>INICIO DE EJECUCION: JUNIO 2025  </a:t>
            </a:r>
            <a:endParaRPr lang="es-PE" sz="1400" b="1" dirty="0">
              <a:solidFill>
                <a:srgbClr val="002060"/>
              </a:solidFill>
              <a:ea typeface="Roboto" panose="02000000000000000000" pitchFamily="2" charset="0"/>
            </a:endParaRPr>
          </a:p>
        </p:txBody>
      </p:sp>
      <p:sp>
        <p:nvSpPr>
          <p:cNvPr id="20" name="CuadroTexto 19">
            <a:extLst>
              <a:ext uri="{FF2B5EF4-FFF2-40B4-BE49-F238E27FC236}">
                <a16:creationId xmlns:a16="http://schemas.microsoft.com/office/drawing/2014/main" xmlns="" id="{C984237A-AF1F-B3DF-4282-DFC18330ED43}"/>
              </a:ext>
            </a:extLst>
          </p:cNvPr>
          <p:cNvSpPr txBox="1"/>
          <p:nvPr/>
        </p:nvSpPr>
        <p:spPr>
          <a:xfrm>
            <a:off x="508973" y="4709985"/>
            <a:ext cx="2820268" cy="307777"/>
          </a:xfrm>
          <a:prstGeom prst="rect">
            <a:avLst/>
          </a:prstGeom>
          <a:noFill/>
        </p:spPr>
        <p:txBody>
          <a:bodyPr wrap="square" rtlCol="0">
            <a:spAutoFit/>
          </a:bodyPr>
          <a:lstStyle/>
          <a:p>
            <a:pPr marL="285750" indent="-285750" algn="just">
              <a:buFont typeface="Arial" panose="020B0604020202020204" pitchFamily="34" charset="0"/>
              <a:buChar char="•"/>
            </a:pPr>
            <a:r>
              <a:rPr lang="es-ES" sz="1400" b="1" dirty="0">
                <a:solidFill>
                  <a:srgbClr val="002060"/>
                </a:solidFill>
                <a:ea typeface="Roboto" panose="02000000000000000000" pitchFamily="2" charset="0"/>
              </a:rPr>
              <a:t>FIN DE EJECUCION: JULIO 2025  </a:t>
            </a:r>
            <a:endParaRPr lang="es-PE" sz="1400" b="1" dirty="0">
              <a:solidFill>
                <a:srgbClr val="002060"/>
              </a:solidFill>
              <a:ea typeface="Roboto" panose="02000000000000000000" pitchFamily="2" charset="0"/>
            </a:endParaRPr>
          </a:p>
        </p:txBody>
      </p:sp>
      <p:sp>
        <p:nvSpPr>
          <p:cNvPr id="22" name="CuadroTexto 21">
            <a:extLst>
              <a:ext uri="{FF2B5EF4-FFF2-40B4-BE49-F238E27FC236}">
                <a16:creationId xmlns:a16="http://schemas.microsoft.com/office/drawing/2014/main" xmlns="" id="{C984237A-AF1F-B3DF-4282-DFC18330ED43}"/>
              </a:ext>
            </a:extLst>
          </p:cNvPr>
          <p:cNvSpPr txBox="1"/>
          <p:nvPr/>
        </p:nvSpPr>
        <p:spPr>
          <a:xfrm>
            <a:off x="508972" y="3915386"/>
            <a:ext cx="2905435" cy="523220"/>
          </a:xfrm>
          <a:prstGeom prst="rect">
            <a:avLst/>
          </a:prstGeom>
          <a:noFill/>
        </p:spPr>
        <p:txBody>
          <a:bodyPr wrap="square" rtlCol="0">
            <a:spAutoFit/>
          </a:bodyPr>
          <a:lstStyle/>
          <a:p>
            <a:pPr marL="285750" indent="-285750" algn="just">
              <a:buFont typeface="Arial" panose="020B0604020202020204" pitchFamily="34" charset="0"/>
              <a:buChar char="•"/>
            </a:pPr>
            <a:r>
              <a:rPr lang="es-ES" sz="1400" b="1" dirty="0">
                <a:solidFill>
                  <a:srgbClr val="002060"/>
                </a:solidFill>
                <a:ea typeface="Roboto" panose="02000000000000000000" pitchFamily="2" charset="0"/>
              </a:rPr>
              <a:t>ELABORACION DEL EXP. TECNICO Y/O  DOCUMENTO EQUIVALENTE  </a:t>
            </a:r>
            <a:endParaRPr lang="es-PE" sz="1400" b="1" dirty="0">
              <a:solidFill>
                <a:srgbClr val="002060"/>
              </a:solidFill>
              <a:ea typeface="Roboto" panose="02000000000000000000" pitchFamily="2" charset="0"/>
            </a:endParaRPr>
          </a:p>
        </p:txBody>
      </p:sp>
      <p:sp>
        <p:nvSpPr>
          <p:cNvPr id="23" name="CuadroTexto 22">
            <a:extLst>
              <a:ext uri="{FF2B5EF4-FFF2-40B4-BE49-F238E27FC236}">
                <a16:creationId xmlns:a16="http://schemas.microsoft.com/office/drawing/2014/main" xmlns="" id="{C984237A-AF1F-B3DF-4282-DFC18330ED43}"/>
              </a:ext>
            </a:extLst>
          </p:cNvPr>
          <p:cNvSpPr txBox="1"/>
          <p:nvPr/>
        </p:nvSpPr>
        <p:spPr>
          <a:xfrm>
            <a:off x="3572801" y="4053286"/>
            <a:ext cx="2820268" cy="307777"/>
          </a:xfrm>
          <a:prstGeom prst="rect">
            <a:avLst/>
          </a:prstGeom>
          <a:noFill/>
        </p:spPr>
        <p:txBody>
          <a:bodyPr wrap="square" rtlCol="0">
            <a:spAutoFit/>
          </a:bodyPr>
          <a:lstStyle/>
          <a:p>
            <a:pPr algn="just"/>
            <a:r>
              <a:rPr lang="es-ES" sz="1400" b="1" dirty="0">
                <a:solidFill>
                  <a:srgbClr val="002060"/>
                </a:solidFill>
                <a:ea typeface="Roboto" panose="02000000000000000000" pitchFamily="2" charset="0"/>
              </a:rPr>
              <a:t>: MES ABRIL</a:t>
            </a:r>
            <a:endParaRPr lang="es-PE" sz="1400" b="1" dirty="0">
              <a:solidFill>
                <a:srgbClr val="002060"/>
              </a:solidFill>
              <a:ea typeface="Roboto" panose="02000000000000000000" pitchFamily="2" charset="0"/>
            </a:endParaRPr>
          </a:p>
        </p:txBody>
      </p:sp>
      <p:sp>
        <p:nvSpPr>
          <p:cNvPr id="8" name="Rectángulo redondeado 7"/>
          <p:cNvSpPr/>
          <p:nvPr/>
        </p:nvSpPr>
        <p:spPr>
          <a:xfrm>
            <a:off x="7901818" y="1612029"/>
            <a:ext cx="3943214" cy="673899"/>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adroTexto 24">
            <a:extLst>
              <a:ext uri="{FF2B5EF4-FFF2-40B4-BE49-F238E27FC236}">
                <a16:creationId xmlns:a16="http://schemas.microsoft.com/office/drawing/2014/main" xmlns="" id="{776CD3A0-DB65-FD04-28B3-B4F257FED1C2}"/>
              </a:ext>
            </a:extLst>
          </p:cNvPr>
          <p:cNvSpPr txBox="1"/>
          <p:nvPr/>
        </p:nvSpPr>
        <p:spPr>
          <a:xfrm>
            <a:off x="7901818" y="1645865"/>
            <a:ext cx="4046434" cy="553998"/>
          </a:xfrm>
          <a:prstGeom prst="rect">
            <a:avLst/>
          </a:prstGeom>
          <a:noFill/>
        </p:spPr>
        <p:txBody>
          <a:bodyPr wrap="square" rtlCol="0">
            <a:spAutoFit/>
          </a:bodyPr>
          <a:lstStyle/>
          <a:p>
            <a:pPr algn="ctr"/>
            <a:r>
              <a:rPr lang="es-PE" sz="1400" b="1" i="0" u="none" strike="noStrike" baseline="0" dirty="0">
                <a:latin typeface="Arial" panose="020B0604020202020204" pitchFamily="34" charset="0"/>
                <a:cs typeface="Arial" panose="020B0604020202020204" pitchFamily="34" charset="0"/>
              </a:rPr>
              <a:t>Servicio Público con Brecha identificada:</a:t>
            </a:r>
          </a:p>
          <a:p>
            <a:pPr algn="ctr"/>
            <a:r>
              <a:rPr lang="es-PE" sz="1400" b="0" i="0" u="none" strike="noStrike" baseline="0" dirty="0">
                <a:latin typeface="Arial" panose="020B0604020202020204" pitchFamily="34" charset="0"/>
                <a:cs typeface="Arial" panose="020B0604020202020204" pitchFamily="34" charset="0"/>
              </a:rPr>
              <a:t> </a:t>
            </a:r>
            <a:r>
              <a:rPr lang="en-US" sz="1600" dirty="0"/>
              <a:t>SERVICIOS DE ESPACIOS PÚBLICOS URBANOS</a:t>
            </a:r>
            <a:r>
              <a:rPr lang="es-PE" sz="1400" b="0" i="0" u="none" strike="noStrike" baseline="0" dirty="0">
                <a:latin typeface="Arial" panose="020B0604020202020204" pitchFamily="34" charset="0"/>
                <a:cs typeface="Arial" panose="020B0604020202020204" pitchFamily="34" charset="0"/>
              </a:rPr>
              <a:t>.</a:t>
            </a:r>
            <a:endParaRPr lang="es-PE" sz="1400" i="0" u="none" strike="noStrike" baseline="0" dirty="0">
              <a:latin typeface="Arial" panose="020B0604020202020204" pitchFamily="34" charset="0"/>
              <a:cs typeface="Arial" panose="020B0604020202020204" pitchFamily="34" charset="0"/>
            </a:endParaRPr>
          </a:p>
        </p:txBody>
      </p:sp>
      <p:sp>
        <p:nvSpPr>
          <p:cNvPr id="26" name="Rectángulo redondeado 25"/>
          <p:cNvSpPr/>
          <p:nvPr/>
        </p:nvSpPr>
        <p:spPr>
          <a:xfrm>
            <a:off x="7953428" y="2431409"/>
            <a:ext cx="3943214" cy="131849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adroTexto 26">
            <a:extLst>
              <a:ext uri="{FF2B5EF4-FFF2-40B4-BE49-F238E27FC236}">
                <a16:creationId xmlns:a16="http://schemas.microsoft.com/office/drawing/2014/main" xmlns="" id="{776CD3A0-DB65-FD04-28B3-B4F257FED1C2}"/>
              </a:ext>
            </a:extLst>
          </p:cNvPr>
          <p:cNvSpPr txBox="1"/>
          <p:nvPr/>
        </p:nvSpPr>
        <p:spPr>
          <a:xfrm>
            <a:off x="7964613" y="2457238"/>
            <a:ext cx="3825287" cy="1292662"/>
          </a:xfrm>
          <a:prstGeom prst="rect">
            <a:avLst/>
          </a:prstGeom>
          <a:noFill/>
        </p:spPr>
        <p:txBody>
          <a:bodyPr wrap="square" rtlCol="0">
            <a:spAutoFit/>
          </a:bodyPr>
          <a:lstStyle/>
          <a:p>
            <a:pPr algn="ctr"/>
            <a:r>
              <a:rPr lang="es-ES" sz="1400" b="1" dirty="0">
                <a:latin typeface="Arial" panose="020B0604020202020204" pitchFamily="34" charset="0"/>
                <a:cs typeface="Arial" panose="020B0604020202020204" pitchFamily="34" charset="0"/>
              </a:rPr>
              <a:t>Indicador de brechas de acceso a servicios: </a:t>
            </a:r>
            <a:r>
              <a:rPr lang="es-ES" sz="1600" dirty="0"/>
              <a:t>PORCENTAJE DE M2 DE ESPACIOS PÚBLICOS PARA EL ESPARCIMIENTO Y RECREACIÓN EN ZONAS URBANAS POR IMPLEMENTAR </a:t>
            </a:r>
            <a:endParaRPr lang="es-PE" sz="2000" dirty="0">
              <a:latin typeface="Arial" panose="020B0604020202020204" pitchFamily="34" charset="0"/>
              <a:cs typeface="Arial" panose="020B0604020202020204" pitchFamily="34" charset="0"/>
            </a:endParaRPr>
          </a:p>
        </p:txBody>
      </p:sp>
      <p:sp>
        <p:nvSpPr>
          <p:cNvPr id="11" name="Rectángulo redondeado 10"/>
          <p:cNvSpPr/>
          <p:nvPr/>
        </p:nvSpPr>
        <p:spPr>
          <a:xfrm>
            <a:off x="668574" y="5271640"/>
            <a:ext cx="10856476" cy="1113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adroTexto 27">
            <a:extLst>
              <a:ext uri="{FF2B5EF4-FFF2-40B4-BE49-F238E27FC236}">
                <a16:creationId xmlns:a16="http://schemas.microsoft.com/office/drawing/2014/main" xmlns="" id="{776CD3A0-DB65-FD04-28B3-B4F257FED1C2}"/>
              </a:ext>
            </a:extLst>
          </p:cNvPr>
          <p:cNvSpPr txBox="1"/>
          <p:nvPr/>
        </p:nvSpPr>
        <p:spPr>
          <a:xfrm>
            <a:off x="783049" y="5359797"/>
            <a:ext cx="10625901" cy="954107"/>
          </a:xfrm>
          <a:prstGeom prst="rect">
            <a:avLst/>
          </a:prstGeom>
          <a:noFill/>
        </p:spPr>
        <p:txBody>
          <a:bodyPr wrap="square" rtlCol="0">
            <a:spAutoFit/>
          </a:bodyPr>
          <a:lstStyle/>
          <a:p>
            <a:pPr algn="ctr"/>
            <a:r>
              <a:rPr lang="es-ES" sz="1400" b="1" dirty="0">
                <a:solidFill>
                  <a:schemeClr val="bg1"/>
                </a:solidFill>
                <a:latin typeface="Arial" panose="020B0604020202020204" pitchFamily="34" charset="0"/>
                <a:cs typeface="Arial" panose="020B0604020202020204" pitchFamily="34" charset="0"/>
              </a:rPr>
              <a:t>NOTA: SE </a:t>
            </a:r>
            <a:r>
              <a:rPr lang="es-PE" sz="1400" b="1" dirty="0">
                <a:solidFill>
                  <a:schemeClr val="bg1"/>
                </a:solidFill>
                <a:latin typeface="Arial" panose="020B0604020202020204" pitchFamily="34" charset="0"/>
                <a:cs typeface="Arial" panose="020B0604020202020204" pitchFamily="34" charset="0"/>
              </a:rPr>
              <a:t>INFORMA QUE SE VIENE GESTIONANDO EN COORDINACIÓN CON LA GERENCIA DE DESARROLLO URBANO Y LA GERENCIA DE SEGURIDAD CIUDADANA LA RENOVACIÓN DE ILUMINACIÓN INTEGRAL, EN COLABORACIÓN CON LA EMPRESA PRESTADORA DEL SERVICIO DE ENERGÍA ELÉCTRICA EN ESPACIOS PÚBLICOS Y LA MUNICIPALIDAD DE LA VICTORIA. LAS ZONAS 28, 31, 32, 38, 39, 40, 41, 42 y 43</a:t>
            </a:r>
          </a:p>
        </p:txBody>
      </p:sp>
    </p:spTree>
    <p:extLst>
      <p:ext uri="{BB962C8B-B14F-4D97-AF65-F5344CB8AC3E}">
        <p14:creationId xmlns:p14="http://schemas.microsoft.com/office/powerpoint/2010/main" val="270318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4D3F30-9A48-FCB5-883A-8FDF842D254D}"/>
            </a:ext>
          </a:extLst>
        </p:cNvPr>
        <p:cNvGrpSpPr/>
        <p:nvPr/>
      </p:nvGrpSpPr>
      <p:grpSpPr>
        <a:xfrm>
          <a:off x="0" y="0"/>
          <a:ext cx="0" cy="0"/>
          <a:chOff x="0" y="0"/>
          <a:chExt cx="0" cy="0"/>
        </a:xfrm>
      </p:grpSpPr>
      <p:sp>
        <p:nvSpPr>
          <p:cNvPr id="75" name="Content Placeholder 2">
            <a:extLst>
              <a:ext uri="{FF2B5EF4-FFF2-40B4-BE49-F238E27FC236}">
                <a16:creationId xmlns:a16="http://schemas.microsoft.com/office/drawing/2014/main" xmlns="" id="{309F12CB-3013-DF49-29C3-47C65816BDF0}"/>
              </a:ext>
            </a:extLst>
          </p:cNvPr>
          <p:cNvSpPr txBox="1"/>
          <p:nvPr/>
        </p:nvSpPr>
        <p:spPr>
          <a:xfrm>
            <a:off x="1217379" y="1907203"/>
            <a:ext cx="893673" cy="23991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endParaRPr lang="en-US" sz="2000" dirty="0">
              <a:solidFill>
                <a:schemeClr val="bg1">
                  <a:lumMod val="50000"/>
                </a:schemeClr>
              </a:solidFill>
              <a:ea typeface="Roboto" panose="02000000000000000000" pitchFamily="2" charset="0"/>
            </a:endParaRPr>
          </a:p>
        </p:txBody>
      </p:sp>
      <p:sp>
        <p:nvSpPr>
          <p:cNvPr id="7" name="AutoShape 4" descr="Con este programa social se podrá ofrecer puestos de trabajo cercanos a los hogares de las postulantes con todos los beneficios de ley. (Foto: Municipalidad de La Victoria)">
            <a:extLst>
              <a:ext uri="{FF2B5EF4-FFF2-40B4-BE49-F238E27FC236}">
                <a16:creationId xmlns:a16="http://schemas.microsoft.com/office/drawing/2014/main" xmlns="" id="{3D8C7A40-DBED-D48B-5188-5A18BAD565AB}"/>
              </a:ext>
            </a:extLst>
          </p:cNvPr>
          <p:cNvSpPr>
            <a:spLocks noChangeAspect="1" noChangeArrowheads="1"/>
          </p:cNvSpPr>
          <p:nvPr/>
        </p:nvSpPr>
        <p:spPr bwMode="auto">
          <a:xfrm>
            <a:off x="11308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ES"/>
          </a:p>
        </p:txBody>
      </p:sp>
      <p:sp>
        <p:nvSpPr>
          <p:cNvPr id="2" name="Marcador de posición de número de diapositiva 1">
            <a:extLst>
              <a:ext uri="{FF2B5EF4-FFF2-40B4-BE49-F238E27FC236}">
                <a16:creationId xmlns:a16="http://schemas.microsoft.com/office/drawing/2014/main" xmlns="" id="{897D60BC-0020-4786-D946-9CF4DD48C78A}"/>
              </a:ext>
            </a:extLst>
          </p:cNvPr>
          <p:cNvSpPr>
            <a:spLocks noGrp="1"/>
          </p:cNvSpPr>
          <p:nvPr>
            <p:ph type="sldNum" sz="quarter" idx="12"/>
          </p:nvPr>
        </p:nvSpPr>
        <p:spPr/>
        <p:txBody>
          <a:bodyPr/>
          <a:lstStyle/>
          <a:p>
            <a:fld id="{49AE70B2-8BF9-45C0-BB95-33D1B9D3A854}" type="slidenum">
              <a:rPr lang="en-US" smtClean="0"/>
              <a:t>6</a:t>
            </a:fld>
            <a:endParaRPr lang="en-US"/>
          </a:p>
        </p:txBody>
      </p:sp>
      <p:sp>
        <p:nvSpPr>
          <p:cNvPr id="6" name="108 Rectángulo">
            <a:extLst>
              <a:ext uri="{FF2B5EF4-FFF2-40B4-BE49-F238E27FC236}">
                <a16:creationId xmlns:a16="http://schemas.microsoft.com/office/drawing/2014/main" xmlns="" id="{5A42F0EC-EED8-93C6-D1CE-FFC065AD7387}"/>
              </a:ext>
            </a:extLst>
          </p:cNvPr>
          <p:cNvSpPr/>
          <p:nvPr/>
        </p:nvSpPr>
        <p:spPr>
          <a:xfrm>
            <a:off x="7901818" y="1516202"/>
            <a:ext cx="4290182" cy="472458"/>
          </a:xfrm>
          <a:prstGeom prst="rect">
            <a:avLst/>
          </a:prstGeom>
          <a:noFill/>
          <a:ln>
            <a:noFill/>
          </a:ln>
        </p:spPr>
        <p:txBody>
          <a:bodyPr wrap="square">
            <a:noAutofit/>
          </a:bodyPr>
          <a:lstStyle/>
          <a:p>
            <a:pPr algn="ctr"/>
            <a:endParaRPr lang="es-MX" sz="1400" b="1" dirty="0">
              <a:solidFill>
                <a:srgbClr val="000099"/>
              </a:solidFill>
              <a:latin typeface="Aharoni" panose="020F0502020204030204" pitchFamily="2" charset="-79"/>
              <a:cs typeface="Aharoni" panose="020F0502020204030204" pitchFamily="2" charset="-79"/>
            </a:endParaRPr>
          </a:p>
        </p:txBody>
      </p:sp>
      <p:pic>
        <p:nvPicPr>
          <p:cNvPr id="40" name="Imagen 39">
            <a:extLst>
              <a:ext uri="{FF2B5EF4-FFF2-40B4-BE49-F238E27FC236}">
                <a16:creationId xmlns:a16="http://schemas.microsoft.com/office/drawing/2014/main" xmlns="" id="{327A19DD-0715-F009-009B-C2D0E9CFD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
            <a:ext cx="12192000" cy="6857496"/>
          </a:xfrm>
          <a:prstGeom prst="rect">
            <a:avLst/>
          </a:prstGeom>
        </p:spPr>
      </p:pic>
      <p:sp>
        <p:nvSpPr>
          <p:cNvPr id="41" name="98 Rectángulo">
            <a:extLst>
              <a:ext uri="{FF2B5EF4-FFF2-40B4-BE49-F238E27FC236}">
                <a16:creationId xmlns:a16="http://schemas.microsoft.com/office/drawing/2014/main" xmlns="" id="{7FBD8814-9C38-D688-B1AA-7CB3FC426B92}"/>
              </a:ext>
            </a:extLst>
          </p:cNvPr>
          <p:cNvSpPr/>
          <p:nvPr/>
        </p:nvSpPr>
        <p:spPr>
          <a:xfrm>
            <a:off x="324148" y="1085895"/>
            <a:ext cx="11543704" cy="422275"/>
          </a:xfrm>
          <a:prstGeom prst="rect">
            <a:avLst/>
          </a:prstGeom>
          <a:solidFill>
            <a:srgbClr val="FFC000"/>
          </a:solidFill>
          <a:ln>
            <a:noFill/>
          </a:ln>
          <a:effectLst>
            <a:outerShdw blurRad="50800" dist="38100" dir="2700000" algn="tl" rotWithShape="0">
              <a:prstClr val="black">
                <a:alpha val="40000"/>
              </a:prstClr>
            </a:outerShdw>
          </a:effectLst>
        </p:spPr>
        <p:txBody>
          <a:bodyPr wrap="square">
            <a:noAutofit/>
          </a:bodyPr>
          <a:lstStyle/>
          <a:p>
            <a:r>
              <a:rPr lang="es-ES" sz="2000" b="1" dirty="0">
                <a:solidFill>
                  <a:srgbClr val="2A19A7"/>
                </a:solidFill>
                <a:latin typeface="Arial" panose="020B0604020202020204" pitchFamily="34" charset="0"/>
                <a:cs typeface="Arial" panose="020B0604020202020204" pitchFamily="34" charset="0"/>
              </a:rPr>
              <a:t>GESTIÓN DE ILUMINACIÓN INTEGRAL</a:t>
            </a:r>
            <a:endParaRPr lang="es-MX" sz="2000" b="1" dirty="0">
              <a:solidFill>
                <a:srgbClr val="2A19A7"/>
              </a:solidFill>
              <a:latin typeface="Arial" panose="020B0604020202020204" pitchFamily="34" charset="0"/>
              <a:cs typeface="Arial" panose="020B0604020202020204" pitchFamily="34" charset="0"/>
            </a:endParaRPr>
          </a:p>
        </p:txBody>
      </p:sp>
      <p:sp>
        <p:nvSpPr>
          <p:cNvPr id="4" name="Flecha: pentágono 3">
            <a:extLst>
              <a:ext uri="{FF2B5EF4-FFF2-40B4-BE49-F238E27FC236}">
                <a16:creationId xmlns:a16="http://schemas.microsoft.com/office/drawing/2014/main" xmlns="" id="{A480BF53-0BE1-D119-4C3E-A1FB98E37770}"/>
              </a:ext>
            </a:extLst>
          </p:cNvPr>
          <p:cNvSpPr/>
          <p:nvPr/>
        </p:nvSpPr>
        <p:spPr>
          <a:xfrm rot="10800000">
            <a:off x="265479" y="1685340"/>
            <a:ext cx="11252070" cy="878922"/>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xmlns="" id="{2074010C-F4BF-BD6B-C54C-0F565E0B1D3B}"/>
              </a:ext>
            </a:extLst>
          </p:cNvPr>
          <p:cNvSpPr txBox="1"/>
          <p:nvPr/>
        </p:nvSpPr>
        <p:spPr>
          <a:xfrm>
            <a:off x="1077135" y="1763149"/>
            <a:ext cx="10276665" cy="646331"/>
          </a:xfrm>
          <a:prstGeom prst="rect">
            <a:avLst/>
          </a:prstGeom>
          <a:noFill/>
        </p:spPr>
        <p:txBody>
          <a:bodyPr wrap="square" rtlCol="0">
            <a:spAutoFit/>
          </a:bodyPr>
          <a:lstStyle/>
          <a:p>
            <a:pPr algn="just"/>
            <a:r>
              <a:rPr lang="es-PE" sz="1200" b="1" dirty="0">
                <a:solidFill>
                  <a:schemeClr val="bg1"/>
                </a:solidFill>
                <a:latin typeface="Arial" panose="020B0604020202020204" pitchFamily="34" charset="0"/>
                <a:cs typeface="Arial" panose="020B0604020202020204" pitchFamily="34" charset="0"/>
              </a:rPr>
              <a:t>PLANO DE INTERVERVENCION EN COORDINACIÓN CON LA GERENCIA DE DESARROLLO URBANO Y LA GERENCIA DE SEGURIDAD CIUDADANA LA RENOVACIÓN DE ILUMINACIÓN INTEGRAL, EN COLABORACIÓN CON LA EMPRESA PRESTADORA DEL SERVICIO DE ENERGÍA ELÉCTRICA EN ESPACIOS PÚBLICOS Y LA MUNICIPALIDAD DE LA VICTORIA.</a:t>
            </a:r>
          </a:p>
        </p:txBody>
      </p:sp>
      <p:sp>
        <p:nvSpPr>
          <p:cNvPr id="19" name="CuadroTexto 18">
            <a:extLst>
              <a:ext uri="{FF2B5EF4-FFF2-40B4-BE49-F238E27FC236}">
                <a16:creationId xmlns:a16="http://schemas.microsoft.com/office/drawing/2014/main" xmlns="" id="{A246B305-0AA9-3B77-07C5-0F0D3A9093BC}"/>
              </a:ext>
            </a:extLst>
          </p:cNvPr>
          <p:cNvSpPr txBox="1"/>
          <p:nvPr/>
        </p:nvSpPr>
        <p:spPr>
          <a:xfrm>
            <a:off x="6211375" y="5242833"/>
            <a:ext cx="1805818" cy="600164"/>
          </a:xfrm>
          <a:prstGeom prst="rect">
            <a:avLst/>
          </a:prstGeom>
          <a:noFill/>
        </p:spPr>
        <p:txBody>
          <a:bodyPr wrap="square" rtlCol="0">
            <a:spAutoFit/>
          </a:bodyPr>
          <a:lstStyle/>
          <a:p>
            <a:pPr algn="just"/>
            <a:r>
              <a:rPr lang="es-PE" sz="1100" b="1" dirty="0">
                <a:solidFill>
                  <a:schemeClr val="bg1"/>
                </a:solidFill>
                <a:latin typeface="Arial" panose="020B0604020202020204" pitchFamily="34" charset="0"/>
                <a:cs typeface="Arial" panose="020B0604020202020204" pitchFamily="34" charset="0"/>
              </a:rPr>
              <a:t>Camión compactador de 21 m3 con sistema de alza</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0297" y="2733400"/>
            <a:ext cx="6342434" cy="3649905"/>
          </a:xfrm>
          <a:prstGeom prst="rect">
            <a:avLst/>
          </a:prstGeom>
        </p:spPr>
      </p:pic>
    </p:spTree>
    <p:extLst>
      <p:ext uri="{BB962C8B-B14F-4D97-AF65-F5344CB8AC3E}">
        <p14:creationId xmlns:p14="http://schemas.microsoft.com/office/powerpoint/2010/main" val="33332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A1CBF6-A519-C219-AB11-6E7DB150C9A6}"/>
            </a:ext>
          </a:extLst>
        </p:cNvPr>
        <p:cNvGrpSpPr/>
        <p:nvPr/>
      </p:nvGrpSpPr>
      <p:grpSpPr>
        <a:xfrm>
          <a:off x="0" y="0"/>
          <a:ext cx="0" cy="0"/>
          <a:chOff x="0" y="0"/>
          <a:chExt cx="0" cy="0"/>
        </a:xfrm>
      </p:grpSpPr>
      <p:sp>
        <p:nvSpPr>
          <p:cNvPr id="75" name="Content Placeholder 2">
            <a:extLst>
              <a:ext uri="{FF2B5EF4-FFF2-40B4-BE49-F238E27FC236}">
                <a16:creationId xmlns:a16="http://schemas.microsoft.com/office/drawing/2014/main" xmlns="" id="{C4C60F78-C7A2-4EF4-DF41-9B1C0025E315}"/>
              </a:ext>
            </a:extLst>
          </p:cNvPr>
          <p:cNvSpPr txBox="1"/>
          <p:nvPr/>
        </p:nvSpPr>
        <p:spPr>
          <a:xfrm>
            <a:off x="1217379" y="1907203"/>
            <a:ext cx="893673" cy="23991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endParaRPr lang="en-US" sz="2000" dirty="0">
              <a:solidFill>
                <a:schemeClr val="bg1">
                  <a:lumMod val="50000"/>
                </a:schemeClr>
              </a:solidFill>
              <a:ea typeface="Roboto" panose="02000000000000000000" pitchFamily="2" charset="0"/>
            </a:endParaRPr>
          </a:p>
        </p:txBody>
      </p:sp>
      <p:sp>
        <p:nvSpPr>
          <p:cNvPr id="7" name="AutoShape 4" descr="Con este programa social se podrá ofrecer puestos de trabajo cercanos a los hogares de las postulantes con todos los beneficios de ley. (Foto: Municipalidad de La Victoria)">
            <a:extLst>
              <a:ext uri="{FF2B5EF4-FFF2-40B4-BE49-F238E27FC236}">
                <a16:creationId xmlns:a16="http://schemas.microsoft.com/office/drawing/2014/main" xmlns="" id="{254BCA78-6B9C-1450-03E2-2797F8D82400}"/>
              </a:ext>
            </a:extLst>
          </p:cNvPr>
          <p:cNvSpPr>
            <a:spLocks noChangeAspect="1" noChangeArrowheads="1"/>
          </p:cNvSpPr>
          <p:nvPr/>
        </p:nvSpPr>
        <p:spPr bwMode="auto">
          <a:xfrm>
            <a:off x="11308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ES"/>
          </a:p>
        </p:txBody>
      </p:sp>
      <p:sp>
        <p:nvSpPr>
          <p:cNvPr id="2" name="Marcador de posición de número de diapositiva 1">
            <a:extLst>
              <a:ext uri="{FF2B5EF4-FFF2-40B4-BE49-F238E27FC236}">
                <a16:creationId xmlns:a16="http://schemas.microsoft.com/office/drawing/2014/main" xmlns="" id="{9A6496B6-5D7A-DE47-2F7D-F7DAE7437D8F}"/>
              </a:ext>
            </a:extLst>
          </p:cNvPr>
          <p:cNvSpPr>
            <a:spLocks noGrp="1"/>
          </p:cNvSpPr>
          <p:nvPr>
            <p:ph type="sldNum" sz="quarter" idx="12"/>
          </p:nvPr>
        </p:nvSpPr>
        <p:spPr/>
        <p:txBody>
          <a:bodyPr/>
          <a:lstStyle/>
          <a:p>
            <a:fld id="{49AE70B2-8BF9-45C0-BB95-33D1B9D3A854}" type="slidenum">
              <a:rPr lang="en-US" smtClean="0"/>
              <a:t>7</a:t>
            </a:fld>
            <a:endParaRPr lang="en-US"/>
          </a:p>
        </p:txBody>
      </p:sp>
      <p:sp>
        <p:nvSpPr>
          <p:cNvPr id="6" name="108 Rectángulo">
            <a:extLst>
              <a:ext uri="{FF2B5EF4-FFF2-40B4-BE49-F238E27FC236}">
                <a16:creationId xmlns:a16="http://schemas.microsoft.com/office/drawing/2014/main" xmlns="" id="{567BFA0F-0D92-F32B-D45F-089E67BE6183}"/>
              </a:ext>
            </a:extLst>
          </p:cNvPr>
          <p:cNvSpPr/>
          <p:nvPr/>
        </p:nvSpPr>
        <p:spPr>
          <a:xfrm>
            <a:off x="7901818" y="1516202"/>
            <a:ext cx="4290182" cy="472458"/>
          </a:xfrm>
          <a:prstGeom prst="rect">
            <a:avLst/>
          </a:prstGeom>
          <a:noFill/>
          <a:ln>
            <a:noFill/>
          </a:ln>
        </p:spPr>
        <p:txBody>
          <a:bodyPr wrap="square">
            <a:noAutofit/>
          </a:bodyPr>
          <a:lstStyle/>
          <a:p>
            <a:pPr algn="ctr"/>
            <a:endParaRPr lang="es-MX" sz="1400" b="1" dirty="0">
              <a:solidFill>
                <a:srgbClr val="000099"/>
              </a:solidFill>
              <a:latin typeface="Aharoni" panose="020F0502020204030204" pitchFamily="2" charset="-79"/>
              <a:cs typeface="Aharoni" panose="020F0502020204030204" pitchFamily="2" charset="-79"/>
            </a:endParaRPr>
          </a:p>
        </p:txBody>
      </p:sp>
      <p:pic>
        <p:nvPicPr>
          <p:cNvPr id="40" name="Imagen 39">
            <a:extLst>
              <a:ext uri="{FF2B5EF4-FFF2-40B4-BE49-F238E27FC236}">
                <a16:creationId xmlns:a16="http://schemas.microsoft.com/office/drawing/2014/main" xmlns="" id="{CBD37B59-D30D-C366-735A-9DFB46F5B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496"/>
          </a:xfrm>
          <a:prstGeom prst="rect">
            <a:avLst/>
          </a:prstGeom>
        </p:spPr>
      </p:pic>
      <p:sp>
        <p:nvSpPr>
          <p:cNvPr id="41" name="98 Rectángulo">
            <a:extLst>
              <a:ext uri="{FF2B5EF4-FFF2-40B4-BE49-F238E27FC236}">
                <a16:creationId xmlns:a16="http://schemas.microsoft.com/office/drawing/2014/main" xmlns="" id="{32A700C3-ACAF-C2FC-C052-5806348FE77D}"/>
              </a:ext>
            </a:extLst>
          </p:cNvPr>
          <p:cNvSpPr/>
          <p:nvPr/>
        </p:nvSpPr>
        <p:spPr>
          <a:xfrm>
            <a:off x="324148" y="1085895"/>
            <a:ext cx="11543704" cy="422275"/>
          </a:xfrm>
          <a:prstGeom prst="rect">
            <a:avLst/>
          </a:prstGeom>
          <a:solidFill>
            <a:srgbClr val="FFC000"/>
          </a:solidFill>
          <a:ln>
            <a:noFill/>
          </a:ln>
          <a:effectLst>
            <a:outerShdw blurRad="50800" dist="38100" dir="2700000" algn="tl" rotWithShape="0">
              <a:prstClr val="black">
                <a:alpha val="40000"/>
              </a:prstClr>
            </a:outerShdw>
          </a:effectLst>
        </p:spPr>
        <p:txBody>
          <a:bodyPr wrap="square">
            <a:noAutofit/>
          </a:bodyPr>
          <a:lstStyle/>
          <a:p>
            <a:r>
              <a:rPr lang="es-ES" sz="2000" b="1" dirty="0">
                <a:solidFill>
                  <a:srgbClr val="2A19A7"/>
                </a:solidFill>
                <a:latin typeface="Arial" panose="020B0604020202020204" pitchFamily="34" charset="0"/>
                <a:cs typeface="Arial" panose="020B0604020202020204" pitchFamily="34" charset="0"/>
              </a:rPr>
              <a:t>GESTIÓN DE PROYECTO DE INVERSIÓN </a:t>
            </a:r>
            <a:endParaRPr lang="es-MX" sz="2000" b="1" dirty="0">
              <a:solidFill>
                <a:srgbClr val="2A19A7"/>
              </a:solidFill>
              <a:latin typeface="Arial" panose="020B0604020202020204" pitchFamily="34" charset="0"/>
              <a:cs typeface="Arial" panose="020B0604020202020204" pitchFamily="34" charset="0"/>
            </a:endParaRPr>
          </a:p>
        </p:txBody>
      </p:sp>
      <p:sp>
        <p:nvSpPr>
          <p:cNvPr id="4" name="Flecha: pentágono 3">
            <a:extLst>
              <a:ext uri="{FF2B5EF4-FFF2-40B4-BE49-F238E27FC236}">
                <a16:creationId xmlns:a16="http://schemas.microsoft.com/office/drawing/2014/main" xmlns="" id="{44C18844-7ACC-6E1A-E57E-22905D5988DE}"/>
              </a:ext>
            </a:extLst>
          </p:cNvPr>
          <p:cNvSpPr/>
          <p:nvPr/>
        </p:nvSpPr>
        <p:spPr>
          <a:xfrm rot="10800000">
            <a:off x="265479" y="1685341"/>
            <a:ext cx="5266640" cy="606633"/>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xmlns="" id="{7C18F01A-B20B-E3A3-B2D5-ED8AD2A6795D}"/>
              </a:ext>
            </a:extLst>
          </p:cNvPr>
          <p:cNvSpPr txBox="1"/>
          <p:nvPr/>
        </p:nvSpPr>
        <p:spPr>
          <a:xfrm>
            <a:off x="668574" y="1842404"/>
            <a:ext cx="4665426" cy="338554"/>
          </a:xfrm>
          <a:prstGeom prst="rect">
            <a:avLst/>
          </a:prstGeom>
          <a:noFill/>
        </p:spPr>
        <p:txBody>
          <a:bodyPr wrap="square" rtlCol="0">
            <a:spAutoFit/>
          </a:bodyPr>
          <a:lstStyle/>
          <a:p>
            <a:pPr algn="just"/>
            <a:r>
              <a:rPr lang="es-PE" sz="1600" b="1" dirty="0">
                <a:solidFill>
                  <a:schemeClr val="bg1"/>
                </a:solidFill>
                <a:latin typeface="Arial" panose="020B0604020202020204" pitchFamily="34" charset="0"/>
                <a:cs typeface="Arial" panose="020B0604020202020204" pitchFamily="34" charset="0"/>
              </a:rPr>
              <a:t>PROYECTOS IOARR QUE SE EJECUTARON</a:t>
            </a:r>
          </a:p>
        </p:txBody>
      </p:sp>
      <p:sp>
        <p:nvSpPr>
          <p:cNvPr id="19" name="CuadroTexto 18">
            <a:extLst>
              <a:ext uri="{FF2B5EF4-FFF2-40B4-BE49-F238E27FC236}">
                <a16:creationId xmlns:a16="http://schemas.microsoft.com/office/drawing/2014/main" xmlns="" id="{9AD7A6CF-09E1-8207-A5A3-024432E6B3CA}"/>
              </a:ext>
            </a:extLst>
          </p:cNvPr>
          <p:cNvSpPr txBox="1"/>
          <p:nvPr/>
        </p:nvSpPr>
        <p:spPr>
          <a:xfrm>
            <a:off x="6211375" y="5242833"/>
            <a:ext cx="1805818" cy="600164"/>
          </a:xfrm>
          <a:prstGeom prst="rect">
            <a:avLst/>
          </a:prstGeom>
          <a:noFill/>
        </p:spPr>
        <p:txBody>
          <a:bodyPr wrap="square" rtlCol="0">
            <a:spAutoFit/>
          </a:bodyPr>
          <a:lstStyle/>
          <a:p>
            <a:pPr algn="just"/>
            <a:r>
              <a:rPr lang="es-PE" sz="1100" b="1" dirty="0">
                <a:solidFill>
                  <a:schemeClr val="bg1"/>
                </a:solidFill>
                <a:latin typeface="Arial" panose="020B0604020202020204" pitchFamily="34" charset="0"/>
                <a:cs typeface="Arial" panose="020B0604020202020204" pitchFamily="34" charset="0"/>
              </a:rPr>
              <a:t>Camión compactador de 21 m3 con sistema de alza</a:t>
            </a:r>
          </a:p>
        </p:txBody>
      </p:sp>
      <p:sp>
        <p:nvSpPr>
          <p:cNvPr id="21" name="CuadroTexto 20">
            <a:extLst>
              <a:ext uri="{FF2B5EF4-FFF2-40B4-BE49-F238E27FC236}">
                <a16:creationId xmlns:a16="http://schemas.microsoft.com/office/drawing/2014/main" xmlns="" id="{48FB8354-4658-1EDE-5297-F44DFACEF3FC}"/>
              </a:ext>
            </a:extLst>
          </p:cNvPr>
          <p:cNvSpPr txBox="1"/>
          <p:nvPr/>
        </p:nvSpPr>
        <p:spPr>
          <a:xfrm>
            <a:off x="7708891" y="2787380"/>
            <a:ext cx="2743201" cy="846386"/>
          </a:xfrm>
          <a:prstGeom prst="rect">
            <a:avLst/>
          </a:prstGeom>
          <a:noFill/>
        </p:spPr>
        <p:txBody>
          <a:bodyPr wrap="square" rtlCol="0">
            <a:spAutoFit/>
          </a:bodyPr>
          <a:lstStyle/>
          <a:p>
            <a:pPr algn="just"/>
            <a:r>
              <a:rPr lang="es-PE" sz="1600" b="1" dirty="0"/>
              <a:t>CUI: 2642524</a:t>
            </a:r>
            <a:r>
              <a:rPr lang="es-PE" sz="1600" b="1" dirty="0">
                <a:solidFill>
                  <a:schemeClr val="bg1"/>
                </a:solidFill>
              </a:rPr>
              <a:t>más </a:t>
            </a:r>
            <a:r>
              <a:rPr lang="es-PE" sz="1100" b="1" dirty="0">
                <a:solidFill>
                  <a:schemeClr val="bg1"/>
                </a:solidFill>
              </a:rPr>
              <a:t>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xmlns="" id="{CF5B17B6-5A22-D913-8425-6E02354BC1E6}"/>
              </a:ext>
            </a:extLst>
          </p:cNvPr>
          <p:cNvSpPr txBox="1"/>
          <p:nvPr/>
        </p:nvSpPr>
        <p:spPr>
          <a:xfrm>
            <a:off x="417881" y="2702309"/>
            <a:ext cx="6992158" cy="3108543"/>
          </a:xfrm>
          <a:prstGeom prst="rect">
            <a:avLst/>
          </a:prstGeom>
          <a:noFill/>
        </p:spPr>
        <p:txBody>
          <a:bodyPr wrap="square" rtlCol="0">
            <a:spAutoFit/>
          </a:bodyPr>
          <a:lstStyle/>
          <a:p>
            <a:pPr marL="285750" indent="-285750" algn="just">
              <a:buFont typeface="Wingdings" panose="05000000000000000000" pitchFamily="2" charset="2"/>
              <a:buChar char="§"/>
            </a:pPr>
            <a:r>
              <a:rPr lang="es-PE" sz="1400" b="1" dirty="0">
                <a:solidFill>
                  <a:srgbClr val="002060"/>
                </a:solidFill>
                <a:ea typeface="Roboto" panose="02000000000000000000" pitchFamily="2" charset="0"/>
              </a:rPr>
              <a:t>RENOVACIÓN DE AREA VERDE Y ESPACIO DE RECREACION PASIVA; ADQUISICION DE LUMINARIA; EN EL(LA) PARQUE CARLOS BONDY EN EL CENTRO POBLADO LA VICTORIA, DISTRITO DE LA VICTORIA, PROVINCIA LIMA, DEPARTAMENTO LIMA.</a:t>
            </a:r>
          </a:p>
          <a:p>
            <a:pPr marL="285750" indent="-285750" algn="just">
              <a:buFont typeface="Wingdings" panose="05000000000000000000" pitchFamily="2" charset="2"/>
              <a:buChar char="§"/>
            </a:pPr>
            <a:endParaRPr lang="es-PE" sz="1400" b="1" dirty="0">
              <a:solidFill>
                <a:srgbClr val="002060"/>
              </a:solidFill>
              <a:ea typeface="Roboto" panose="02000000000000000000" pitchFamily="2" charset="0"/>
            </a:endParaRPr>
          </a:p>
          <a:p>
            <a:pPr marL="285750" indent="-285750" algn="just">
              <a:buFont typeface="Wingdings" panose="05000000000000000000" pitchFamily="2" charset="2"/>
              <a:buChar char="§"/>
            </a:pPr>
            <a:r>
              <a:rPr lang="es-PE" sz="1400" b="1" dirty="0">
                <a:solidFill>
                  <a:srgbClr val="002060"/>
                </a:solidFill>
                <a:ea typeface="Roboto" panose="02000000000000000000" pitchFamily="2" charset="0"/>
              </a:rPr>
              <a:t>RENOVACIÓN DE AREA VERDE; REPARACIÓN DE ESPACIO DE RECREACIÓN PASIVA; ADQUISICIÓN DE LUMINARIA Y MOBILIARIO URBANO; EN EL(LA) PARQUE 15 DE SEPTIEMBRE EN EL CENTRO POBLADO LA VICTORIA, DISTRITO DE LA VICTORIA, PROVINCIA LIMA, DEPARTAMENTO LIMA.</a:t>
            </a:r>
          </a:p>
          <a:p>
            <a:pPr marL="285750" indent="-285750" algn="just">
              <a:buFont typeface="Wingdings" panose="05000000000000000000" pitchFamily="2" charset="2"/>
              <a:buChar char="§"/>
            </a:pPr>
            <a:endParaRPr lang="es-PE" sz="1400" b="1" dirty="0">
              <a:solidFill>
                <a:srgbClr val="002060"/>
              </a:solidFill>
              <a:ea typeface="Roboto" panose="02000000000000000000" pitchFamily="2" charset="0"/>
            </a:endParaRPr>
          </a:p>
          <a:p>
            <a:pPr marL="285750" indent="-285750" algn="just">
              <a:buFont typeface="Wingdings" panose="05000000000000000000" pitchFamily="2" charset="2"/>
              <a:buChar char="§"/>
            </a:pPr>
            <a:r>
              <a:rPr lang="es-PE" sz="1400" b="1" dirty="0">
                <a:solidFill>
                  <a:srgbClr val="002060"/>
                </a:solidFill>
                <a:ea typeface="Roboto" panose="02000000000000000000" pitchFamily="2" charset="0"/>
              </a:rPr>
              <a:t>RENOVACIÓN DE AREA VERDE, VEREDA Y ESPACIO DE RECREACIÓN PASIVA; ADQUISICIÓN DE LUMINARIA; ADEMÁS DE OTROS ACTIVOS EN EL(LA) PARQUE LUNA PERALTA EN EL CENTRO POBLADO LA VICTORIA, DISTRITO DE LA VICTORIA, PROVINCIA LIMA, DEPARTAMENTO LIMA.</a:t>
            </a:r>
          </a:p>
          <a:p>
            <a:pPr marL="285750" indent="-285750" algn="just">
              <a:buFont typeface="Wingdings" panose="05000000000000000000" pitchFamily="2" charset="2"/>
              <a:buChar char="§"/>
            </a:pPr>
            <a:endParaRPr lang="es-PE" sz="1400" dirty="0"/>
          </a:p>
        </p:txBody>
      </p:sp>
      <p:sp>
        <p:nvSpPr>
          <p:cNvPr id="8" name="CuadroTexto 7">
            <a:extLst>
              <a:ext uri="{FF2B5EF4-FFF2-40B4-BE49-F238E27FC236}">
                <a16:creationId xmlns:a16="http://schemas.microsoft.com/office/drawing/2014/main" xmlns="" id="{675FC5F8-AD9E-A1C5-365B-FD094A268618}"/>
              </a:ext>
            </a:extLst>
          </p:cNvPr>
          <p:cNvSpPr txBox="1"/>
          <p:nvPr/>
        </p:nvSpPr>
        <p:spPr>
          <a:xfrm>
            <a:off x="7708891" y="3724070"/>
            <a:ext cx="2743201" cy="846386"/>
          </a:xfrm>
          <a:prstGeom prst="rect">
            <a:avLst/>
          </a:prstGeom>
          <a:noFill/>
        </p:spPr>
        <p:txBody>
          <a:bodyPr wrap="square" rtlCol="0">
            <a:spAutoFit/>
          </a:bodyPr>
          <a:lstStyle/>
          <a:p>
            <a:pPr algn="just"/>
            <a:r>
              <a:rPr lang="es-PE" sz="1600" b="1" dirty="0"/>
              <a:t>CUI: 2649324</a:t>
            </a:r>
            <a:r>
              <a:rPr lang="es-PE" sz="1600" b="1" dirty="0">
                <a:solidFill>
                  <a:schemeClr val="bg1"/>
                </a:solidFill>
              </a:rPr>
              <a:t>más </a:t>
            </a:r>
            <a:r>
              <a:rPr lang="es-PE" sz="1100" b="1" dirty="0">
                <a:solidFill>
                  <a:schemeClr val="bg1"/>
                </a:solidFill>
              </a:rPr>
              <a:t>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xmlns="" id="{68169840-4F32-4CB3-BB1D-DC7BC00F7E6E}"/>
              </a:ext>
            </a:extLst>
          </p:cNvPr>
          <p:cNvSpPr txBox="1"/>
          <p:nvPr/>
        </p:nvSpPr>
        <p:spPr>
          <a:xfrm>
            <a:off x="7708890" y="4915618"/>
            <a:ext cx="2743201" cy="846386"/>
          </a:xfrm>
          <a:prstGeom prst="rect">
            <a:avLst/>
          </a:prstGeom>
          <a:noFill/>
        </p:spPr>
        <p:txBody>
          <a:bodyPr wrap="square" rtlCol="0">
            <a:spAutoFit/>
          </a:bodyPr>
          <a:lstStyle/>
          <a:p>
            <a:pPr algn="just"/>
            <a:r>
              <a:rPr lang="es-PE" sz="1600" b="1" dirty="0"/>
              <a:t>CUI: 2649589</a:t>
            </a:r>
            <a:r>
              <a:rPr lang="es-PE" sz="1600" b="1" dirty="0">
                <a:solidFill>
                  <a:schemeClr val="bg1"/>
                </a:solidFill>
              </a:rPr>
              <a:t>más </a:t>
            </a:r>
            <a:r>
              <a:rPr lang="es-PE" sz="1100" b="1" dirty="0">
                <a:solidFill>
                  <a:schemeClr val="bg1"/>
                </a:solidFill>
              </a:rPr>
              <a:t>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xmlns="" id="{AD831A59-5454-830B-DEF5-B586E5908323}"/>
              </a:ext>
            </a:extLst>
          </p:cNvPr>
          <p:cNvSpPr txBox="1"/>
          <p:nvPr/>
        </p:nvSpPr>
        <p:spPr>
          <a:xfrm>
            <a:off x="9230998" y="2779541"/>
            <a:ext cx="3070581" cy="338554"/>
          </a:xfrm>
          <a:prstGeom prst="rect">
            <a:avLst/>
          </a:prstGeom>
          <a:noFill/>
        </p:spPr>
        <p:txBody>
          <a:bodyPr wrap="square" rtlCol="0">
            <a:spAutoFit/>
          </a:bodyPr>
          <a:lstStyle/>
          <a:p>
            <a:pPr algn="just"/>
            <a:r>
              <a:rPr lang="es-PE" sz="1600" b="1" dirty="0"/>
              <a:t>OBRA CONCLUIDA AL 100 %</a:t>
            </a:r>
            <a:endParaRPr lang="es-PE" sz="1100" b="1" dirty="0">
              <a:solidFill>
                <a:schemeClr val="bg1"/>
              </a:solidFill>
              <a:latin typeface="Arial" panose="020B0604020202020204" pitchFamily="34" charset="0"/>
              <a:cs typeface="Arial" panose="020B0604020202020204" pitchFamily="34" charset="0"/>
            </a:endParaRPr>
          </a:p>
        </p:txBody>
      </p:sp>
      <p:sp>
        <p:nvSpPr>
          <p:cNvPr id="16" name="CuadroTexto 15">
            <a:extLst>
              <a:ext uri="{FF2B5EF4-FFF2-40B4-BE49-F238E27FC236}">
                <a16:creationId xmlns:a16="http://schemas.microsoft.com/office/drawing/2014/main" xmlns="" id="{AD831A59-5454-830B-DEF5-B586E5908323}"/>
              </a:ext>
            </a:extLst>
          </p:cNvPr>
          <p:cNvSpPr txBox="1"/>
          <p:nvPr/>
        </p:nvSpPr>
        <p:spPr>
          <a:xfrm>
            <a:off x="9216056" y="3716231"/>
            <a:ext cx="3070581" cy="338554"/>
          </a:xfrm>
          <a:prstGeom prst="rect">
            <a:avLst/>
          </a:prstGeom>
          <a:noFill/>
        </p:spPr>
        <p:txBody>
          <a:bodyPr wrap="square" rtlCol="0">
            <a:spAutoFit/>
          </a:bodyPr>
          <a:lstStyle/>
          <a:p>
            <a:pPr algn="just"/>
            <a:r>
              <a:rPr lang="es-PE" sz="1600" b="1" dirty="0"/>
              <a:t>OBRA CONCLUIDA AL 100 %</a:t>
            </a:r>
            <a:endParaRPr lang="es-PE" sz="1100" b="1" dirty="0">
              <a:solidFill>
                <a:schemeClr val="bg1"/>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xmlns="" id="{AD831A59-5454-830B-DEF5-B586E5908323}"/>
              </a:ext>
            </a:extLst>
          </p:cNvPr>
          <p:cNvSpPr txBox="1"/>
          <p:nvPr/>
        </p:nvSpPr>
        <p:spPr>
          <a:xfrm>
            <a:off x="9216055" y="4902681"/>
            <a:ext cx="3070581" cy="338554"/>
          </a:xfrm>
          <a:prstGeom prst="rect">
            <a:avLst/>
          </a:prstGeom>
          <a:noFill/>
        </p:spPr>
        <p:txBody>
          <a:bodyPr wrap="square" rtlCol="0">
            <a:spAutoFit/>
          </a:bodyPr>
          <a:lstStyle/>
          <a:p>
            <a:pPr algn="just"/>
            <a:r>
              <a:rPr lang="es-PE" sz="1600" b="1" dirty="0"/>
              <a:t>OBRA CONCLUIDA AL 100 %</a:t>
            </a:r>
            <a:endParaRPr lang="es-PE"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30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4D3F30-9A48-FCB5-883A-8FDF842D254D}"/>
            </a:ext>
          </a:extLst>
        </p:cNvPr>
        <p:cNvGrpSpPr/>
        <p:nvPr/>
      </p:nvGrpSpPr>
      <p:grpSpPr>
        <a:xfrm>
          <a:off x="0" y="0"/>
          <a:ext cx="0" cy="0"/>
          <a:chOff x="0" y="0"/>
          <a:chExt cx="0" cy="0"/>
        </a:xfrm>
      </p:grpSpPr>
      <p:sp>
        <p:nvSpPr>
          <p:cNvPr id="75" name="Content Placeholder 2">
            <a:extLst>
              <a:ext uri="{FF2B5EF4-FFF2-40B4-BE49-F238E27FC236}">
                <a16:creationId xmlns:a16="http://schemas.microsoft.com/office/drawing/2014/main" xmlns="" id="{309F12CB-3013-DF49-29C3-47C65816BDF0}"/>
              </a:ext>
            </a:extLst>
          </p:cNvPr>
          <p:cNvSpPr txBox="1"/>
          <p:nvPr/>
        </p:nvSpPr>
        <p:spPr>
          <a:xfrm>
            <a:off x="1217379" y="1907203"/>
            <a:ext cx="893673" cy="239919"/>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endParaRPr lang="en-US" sz="2000" dirty="0">
              <a:solidFill>
                <a:schemeClr val="bg1">
                  <a:lumMod val="50000"/>
                </a:schemeClr>
              </a:solidFill>
              <a:ea typeface="Roboto" panose="02000000000000000000" pitchFamily="2" charset="0"/>
            </a:endParaRPr>
          </a:p>
        </p:txBody>
      </p:sp>
      <p:sp>
        <p:nvSpPr>
          <p:cNvPr id="7" name="AutoShape 4" descr="Con este programa social se podrá ofrecer puestos de trabajo cercanos a los hogares de las postulantes con todos los beneficios de ley. (Foto: Municipalidad de La Victoria)">
            <a:extLst>
              <a:ext uri="{FF2B5EF4-FFF2-40B4-BE49-F238E27FC236}">
                <a16:creationId xmlns:a16="http://schemas.microsoft.com/office/drawing/2014/main" xmlns="" id="{3D8C7A40-DBED-D48B-5188-5A18BAD565AB}"/>
              </a:ext>
            </a:extLst>
          </p:cNvPr>
          <p:cNvSpPr>
            <a:spLocks noChangeAspect="1" noChangeArrowheads="1"/>
          </p:cNvSpPr>
          <p:nvPr/>
        </p:nvSpPr>
        <p:spPr bwMode="auto">
          <a:xfrm>
            <a:off x="113081"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s-ES"/>
          </a:p>
        </p:txBody>
      </p:sp>
      <p:sp>
        <p:nvSpPr>
          <p:cNvPr id="2" name="Marcador de posición de número de diapositiva 1">
            <a:extLst>
              <a:ext uri="{FF2B5EF4-FFF2-40B4-BE49-F238E27FC236}">
                <a16:creationId xmlns:a16="http://schemas.microsoft.com/office/drawing/2014/main" xmlns="" id="{897D60BC-0020-4786-D946-9CF4DD48C78A}"/>
              </a:ext>
            </a:extLst>
          </p:cNvPr>
          <p:cNvSpPr>
            <a:spLocks noGrp="1"/>
          </p:cNvSpPr>
          <p:nvPr>
            <p:ph type="sldNum" sz="quarter" idx="12"/>
          </p:nvPr>
        </p:nvSpPr>
        <p:spPr/>
        <p:txBody>
          <a:bodyPr/>
          <a:lstStyle/>
          <a:p>
            <a:fld id="{49AE70B2-8BF9-45C0-BB95-33D1B9D3A854}" type="slidenum">
              <a:rPr lang="en-US" smtClean="0"/>
              <a:t>8</a:t>
            </a:fld>
            <a:endParaRPr lang="en-US"/>
          </a:p>
        </p:txBody>
      </p:sp>
      <p:sp>
        <p:nvSpPr>
          <p:cNvPr id="6" name="108 Rectángulo">
            <a:extLst>
              <a:ext uri="{FF2B5EF4-FFF2-40B4-BE49-F238E27FC236}">
                <a16:creationId xmlns:a16="http://schemas.microsoft.com/office/drawing/2014/main" xmlns="" id="{5A42F0EC-EED8-93C6-D1CE-FFC065AD7387}"/>
              </a:ext>
            </a:extLst>
          </p:cNvPr>
          <p:cNvSpPr/>
          <p:nvPr/>
        </p:nvSpPr>
        <p:spPr>
          <a:xfrm>
            <a:off x="7901818" y="1516202"/>
            <a:ext cx="4290182" cy="472458"/>
          </a:xfrm>
          <a:prstGeom prst="rect">
            <a:avLst/>
          </a:prstGeom>
          <a:noFill/>
          <a:ln>
            <a:noFill/>
          </a:ln>
        </p:spPr>
        <p:txBody>
          <a:bodyPr wrap="square">
            <a:noAutofit/>
          </a:bodyPr>
          <a:lstStyle/>
          <a:p>
            <a:pPr algn="ctr"/>
            <a:endParaRPr lang="es-MX" sz="1400" b="1" dirty="0">
              <a:solidFill>
                <a:srgbClr val="000099"/>
              </a:solidFill>
              <a:latin typeface="Aharoni" panose="020F0502020204030204" pitchFamily="2" charset="-79"/>
              <a:cs typeface="Aharoni" panose="020F0502020204030204" pitchFamily="2" charset="-79"/>
            </a:endParaRPr>
          </a:p>
        </p:txBody>
      </p:sp>
      <p:pic>
        <p:nvPicPr>
          <p:cNvPr id="40" name="Imagen 39">
            <a:extLst>
              <a:ext uri="{FF2B5EF4-FFF2-40B4-BE49-F238E27FC236}">
                <a16:creationId xmlns:a16="http://schemas.microsoft.com/office/drawing/2014/main" xmlns="" id="{327A19DD-0715-F009-009B-C2D0E9CFD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
            <a:ext cx="12192000" cy="6857496"/>
          </a:xfrm>
          <a:prstGeom prst="rect">
            <a:avLst/>
          </a:prstGeom>
        </p:spPr>
      </p:pic>
      <p:sp>
        <p:nvSpPr>
          <p:cNvPr id="41" name="98 Rectángulo">
            <a:extLst>
              <a:ext uri="{FF2B5EF4-FFF2-40B4-BE49-F238E27FC236}">
                <a16:creationId xmlns:a16="http://schemas.microsoft.com/office/drawing/2014/main" xmlns="" id="{7FBD8814-9C38-D688-B1AA-7CB3FC426B92}"/>
              </a:ext>
            </a:extLst>
          </p:cNvPr>
          <p:cNvSpPr/>
          <p:nvPr/>
        </p:nvSpPr>
        <p:spPr>
          <a:xfrm>
            <a:off x="324148" y="1085895"/>
            <a:ext cx="11543704" cy="422275"/>
          </a:xfrm>
          <a:prstGeom prst="rect">
            <a:avLst/>
          </a:prstGeom>
          <a:solidFill>
            <a:srgbClr val="FFC000"/>
          </a:solidFill>
          <a:ln>
            <a:noFill/>
          </a:ln>
          <a:effectLst>
            <a:outerShdw blurRad="50800" dist="38100" dir="2700000" algn="tl" rotWithShape="0">
              <a:prstClr val="black">
                <a:alpha val="40000"/>
              </a:prstClr>
            </a:outerShdw>
          </a:effectLst>
        </p:spPr>
        <p:txBody>
          <a:bodyPr wrap="square">
            <a:noAutofit/>
          </a:bodyPr>
          <a:lstStyle/>
          <a:p>
            <a:r>
              <a:rPr lang="es-ES" sz="2000" b="1">
                <a:solidFill>
                  <a:srgbClr val="2A19A7"/>
                </a:solidFill>
                <a:latin typeface="Arial" panose="020B0604020202020204" pitchFamily="34" charset="0"/>
                <a:cs typeface="Arial" panose="020B0604020202020204" pitchFamily="34" charset="0"/>
              </a:rPr>
              <a:t>GESTIÓN DE PROYECTO DE INVERSIÓN </a:t>
            </a:r>
            <a:endParaRPr lang="es-MX" sz="2000" b="1" dirty="0">
              <a:solidFill>
                <a:srgbClr val="2A19A7"/>
              </a:solidFill>
              <a:latin typeface="Arial" panose="020B0604020202020204" pitchFamily="34" charset="0"/>
              <a:cs typeface="Arial" panose="020B0604020202020204" pitchFamily="34" charset="0"/>
            </a:endParaRPr>
          </a:p>
        </p:txBody>
      </p:sp>
      <p:sp>
        <p:nvSpPr>
          <p:cNvPr id="4" name="Flecha: pentágono 3">
            <a:extLst>
              <a:ext uri="{FF2B5EF4-FFF2-40B4-BE49-F238E27FC236}">
                <a16:creationId xmlns:a16="http://schemas.microsoft.com/office/drawing/2014/main" xmlns="" id="{A480BF53-0BE1-D119-4C3E-A1FB98E37770}"/>
              </a:ext>
            </a:extLst>
          </p:cNvPr>
          <p:cNvSpPr/>
          <p:nvPr/>
        </p:nvSpPr>
        <p:spPr>
          <a:xfrm rot="10800000">
            <a:off x="265479" y="1685341"/>
            <a:ext cx="5266640" cy="606633"/>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5" name="CuadroTexto 4">
            <a:extLst>
              <a:ext uri="{FF2B5EF4-FFF2-40B4-BE49-F238E27FC236}">
                <a16:creationId xmlns:a16="http://schemas.microsoft.com/office/drawing/2014/main" xmlns="" id="{2074010C-F4BF-BD6B-C54C-0F565E0B1D3B}"/>
              </a:ext>
            </a:extLst>
          </p:cNvPr>
          <p:cNvSpPr txBox="1"/>
          <p:nvPr/>
        </p:nvSpPr>
        <p:spPr>
          <a:xfrm>
            <a:off x="668574" y="1842404"/>
            <a:ext cx="4665426" cy="338554"/>
          </a:xfrm>
          <a:prstGeom prst="rect">
            <a:avLst/>
          </a:prstGeom>
          <a:noFill/>
        </p:spPr>
        <p:txBody>
          <a:bodyPr wrap="square" rtlCol="0">
            <a:spAutoFit/>
          </a:bodyPr>
          <a:lstStyle/>
          <a:p>
            <a:pPr algn="just"/>
            <a:r>
              <a:rPr lang="es-PE" sz="1600" b="1" dirty="0">
                <a:solidFill>
                  <a:schemeClr val="bg1"/>
                </a:solidFill>
                <a:latin typeface="Arial" panose="020B0604020202020204" pitchFamily="34" charset="0"/>
                <a:cs typeface="Arial" panose="020B0604020202020204" pitchFamily="34" charset="0"/>
              </a:rPr>
              <a:t>PROYECTOS IOARR QUE SE EJECUTARON</a:t>
            </a:r>
          </a:p>
        </p:txBody>
      </p:sp>
      <p:sp>
        <p:nvSpPr>
          <p:cNvPr id="19" name="CuadroTexto 18">
            <a:extLst>
              <a:ext uri="{FF2B5EF4-FFF2-40B4-BE49-F238E27FC236}">
                <a16:creationId xmlns:a16="http://schemas.microsoft.com/office/drawing/2014/main" xmlns="" id="{A246B305-0AA9-3B77-07C5-0F0D3A9093BC}"/>
              </a:ext>
            </a:extLst>
          </p:cNvPr>
          <p:cNvSpPr txBox="1"/>
          <p:nvPr/>
        </p:nvSpPr>
        <p:spPr>
          <a:xfrm>
            <a:off x="6211375" y="5242833"/>
            <a:ext cx="1805818" cy="600164"/>
          </a:xfrm>
          <a:prstGeom prst="rect">
            <a:avLst/>
          </a:prstGeom>
          <a:noFill/>
        </p:spPr>
        <p:txBody>
          <a:bodyPr wrap="square" rtlCol="0">
            <a:spAutoFit/>
          </a:bodyPr>
          <a:lstStyle/>
          <a:p>
            <a:pPr algn="just"/>
            <a:r>
              <a:rPr lang="es-PE" sz="1100" b="1" dirty="0">
                <a:solidFill>
                  <a:schemeClr val="bg1"/>
                </a:solidFill>
                <a:latin typeface="Arial" panose="020B0604020202020204" pitchFamily="34" charset="0"/>
                <a:cs typeface="Arial" panose="020B0604020202020204" pitchFamily="34" charset="0"/>
              </a:rPr>
              <a:t>Camión compactador de 21 m3 con sistema de alza</a:t>
            </a:r>
          </a:p>
        </p:txBody>
      </p:sp>
      <p:sp>
        <p:nvSpPr>
          <p:cNvPr id="21" name="CuadroTexto 20">
            <a:extLst>
              <a:ext uri="{FF2B5EF4-FFF2-40B4-BE49-F238E27FC236}">
                <a16:creationId xmlns:a16="http://schemas.microsoft.com/office/drawing/2014/main" xmlns="" id="{44E772EF-A848-7B72-465D-BF241883694C}"/>
              </a:ext>
            </a:extLst>
          </p:cNvPr>
          <p:cNvSpPr txBox="1"/>
          <p:nvPr/>
        </p:nvSpPr>
        <p:spPr>
          <a:xfrm>
            <a:off x="7561845" y="1924646"/>
            <a:ext cx="4169953" cy="1446550"/>
          </a:xfrm>
          <a:prstGeom prst="rect">
            <a:avLst/>
          </a:prstGeom>
          <a:noFill/>
        </p:spPr>
        <p:txBody>
          <a:bodyPr wrap="square" rtlCol="0">
            <a:spAutoFit/>
          </a:bodyPr>
          <a:lstStyle/>
          <a:p>
            <a:pPr algn="just"/>
            <a:r>
              <a:rPr lang="es-PE" sz="1100" b="1" dirty="0">
                <a:solidFill>
                  <a:schemeClr val="bg1"/>
                </a:solidFill>
              </a:rPr>
              <a:t>Los contenedores soterrados son sistemas de recolección de residuos instalados bajo tierra, diseñados para mejorar la gestión de los desechos en zonas urbanas. Solo una pequeña parte del contenedor, como la boca de depósito, queda visible en la superficie. Este tipo de contenedores ayuda a mantener el entorno más 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xmlns="" id="{C984237A-AF1F-B3DF-4282-DFC18330ED43}"/>
              </a:ext>
            </a:extLst>
          </p:cNvPr>
          <p:cNvSpPr txBox="1"/>
          <p:nvPr/>
        </p:nvSpPr>
        <p:spPr>
          <a:xfrm>
            <a:off x="278428" y="2879338"/>
            <a:ext cx="6346108" cy="2031325"/>
          </a:xfrm>
          <a:prstGeom prst="rect">
            <a:avLst/>
          </a:prstGeom>
          <a:noFill/>
        </p:spPr>
        <p:txBody>
          <a:bodyPr wrap="square" rtlCol="0">
            <a:spAutoFit/>
          </a:bodyPr>
          <a:lstStyle/>
          <a:p>
            <a:pPr marL="285750" indent="-285750" algn="just">
              <a:buFont typeface="Wingdings" panose="05000000000000000000" pitchFamily="2" charset="2"/>
              <a:buChar char="§"/>
            </a:pPr>
            <a:r>
              <a:rPr lang="es-PE" sz="1400" b="1" dirty="0">
                <a:solidFill>
                  <a:srgbClr val="002060"/>
                </a:solidFill>
                <a:ea typeface="Roboto" panose="02000000000000000000" pitchFamily="2" charset="0"/>
              </a:rPr>
              <a:t>RENOVACIÓN DE AREA VERDE, VEREDA Y ESPACIO DE RECREACIÓN PASIVA; ADQUISICIÓN DE LUMINARIA; ADEMÁS DE OTROS ACTIVOS EN EL(LA) PARQUE MIGUEL DASSO EN EL CENTRO POBLADO LA VICTORIA, DISTRITO DE LA VICTORIA, PROVINCIA LIMA, DEPARTAMENTO LIMA.</a:t>
            </a:r>
          </a:p>
          <a:p>
            <a:pPr algn="just"/>
            <a:endParaRPr lang="es-PE" sz="1400" dirty="0"/>
          </a:p>
          <a:p>
            <a:pPr marL="285750" indent="-285750" algn="just">
              <a:buFont typeface="Wingdings" panose="05000000000000000000" pitchFamily="2" charset="2"/>
              <a:buChar char="§"/>
            </a:pPr>
            <a:r>
              <a:rPr lang="es-PE" sz="1400" b="1" dirty="0">
                <a:solidFill>
                  <a:srgbClr val="002060"/>
                </a:solidFill>
                <a:ea typeface="Roboto" panose="02000000000000000000" pitchFamily="2" charset="0"/>
              </a:rPr>
              <a:t>RENOVACION DE AREA VERDE, VEREDA Y ESPACIO DE RECREACION PASIVA; ADQUISICION DE LUMINARIA; ADEMÁS DE OTROS ACTIVOS EN EL(LA) PARQUE SAN SANTIAGO DE GUTIERREZ EN EL CENTRO POBLADO LA VICTORIA, DISTRITO DE LA VICTORIA, PROVINCIA LIMA, DEPARTAMENTO LIMA</a:t>
            </a:r>
          </a:p>
        </p:txBody>
      </p:sp>
      <p:sp>
        <p:nvSpPr>
          <p:cNvPr id="9" name="CuadroTexto 8">
            <a:extLst>
              <a:ext uri="{FF2B5EF4-FFF2-40B4-BE49-F238E27FC236}">
                <a16:creationId xmlns:a16="http://schemas.microsoft.com/office/drawing/2014/main" xmlns="" id="{AD831A59-5454-830B-DEF5-B586E5908323}"/>
              </a:ext>
            </a:extLst>
          </p:cNvPr>
          <p:cNvSpPr txBox="1"/>
          <p:nvPr/>
        </p:nvSpPr>
        <p:spPr>
          <a:xfrm>
            <a:off x="6903620" y="2974554"/>
            <a:ext cx="2743201" cy="846386"/>
          </a:xfrm>
          <a:prstGeom prst="rect">
            <a:avLst/>
          </a:prstGeom>
          <a:noFill/>
        </p:spPr>
        <p:txBody>
          <a:bodyPr wrap="square" rtlCol="0">
            <a:spAutoFit/>
          </a:bodyPr>
          <a:lstStyle/>
          <a:p>
            <a:pPr algn="just"/>
            <a:r>
              <a:rPr lang="es-PE" sz="1600" b="1" dirty="0"/>
              <a:t>CUI: 2649864</a:t>
            </a:r>
            <a:r>
              <a:rPr lang="es-PE" sz="1600" b="1" dirty="0">
                <a:solidFill>
                  <a:schemeClr val="bg1"/>
                </a:solidFill>
              </a:rPr>
              <a:t>más </a:t>
            </a:r>
            <a:r>
              <a:rPr lang="es-PE" sz="1100" b="1" dirty="0">
                <a:solidFill>
                  <a:schemeClr val="bg1"/>
                </a:solidFill>
              </a:rPr>
              <a:t>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BE8DBE6A-660A-6550-07C2-E61297D35539}"/>
              </a:ext>
            </a:extLst>
          </p:cNvPr>
          <p:cNvSpPr txBox="1"/>
          <p:nvPr/>
        </p:nvSpPr>
        <p:spPr>
          <a:xfrm>
            <a:off x="6903619" y="4070131"/>
            <a:ext cx="2743201" cy="846386"/>
          </a:xfrm>
          <a:prstGeom prst="rect">
            <a:avLst/>
          </a:prstGeom>
          <a:noFill/>
        </p:spPr>
        <p:txBody>
          <a:bodyPr wrap="square" rtlCol="0">
            <a:spAutoFit/>
          </a:bodyPr>
          <a:lstStyle/>
          <a:p>
            <a:pPr algn="just"/>
            <a:r>
              <a:rPr lang="es-PE" sz="1600" b="1" dirty="0"/>
              <a:t>CUI:   2651118</a:t>
            </a:r>
            <a:r>
              <a:rPr lang="es-PE" sz="1600" b="1" dirty="0">
                <a:solidFill>
                  <a:schemeClr val="bg1"/>
                </a:solidFill>
              </a:rPr>
              <a:t> </a:t>
            </a:r>
            <a:r>
              <a:rPr lang="es-PE" sz="1100" b="1" dirty="0">
                <a:solidFill>
                  <a:schemeClr val="bg1"/>
                </a:solidFill>
              </a:rPr>
              <a:t>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xmlns="" id="{AD831A59-5454-830B-DEF5-B586E5908323}"/>
              </a:ext>
            </a:extLst>
          </p:cNvPr>
          <p:cNvSpPr txBox="1"/>
          <p:nvPr/>
        </p:nvSpPr>
        <p:spPr>
          <a:xfrm>
            <a:off x="8797271" y="2948003"/>
            <a:ext cx="3070581" cy="846386"/>
          </a:xfrm>
          <a:prstGeom prst="rect">
            <a:avLst/>
          </a:prstGeom>
          <a:noFill/>
        </p:spPr>
        <p:txBody>
          <a:bodyPr wrap="square" rtlCol="0">
            <a:spAutoFit/>
          </a:bodyPr>
          <a:lstStyle/>
          <a:p>
            <a:pPr algn="just"/>
            <a:r>
              <a:rPr lang="es-PE" sz="1600" b="1" dirty="0"/>
              <a:t>OBRA CONCLUIDA AL 100 %</a:t>
            </a:r>
            <a:r>
              <a:rPr lang="es-PE" sz="1100" b="1" dirty="0">
                <a:solidFill>
                  <a:schemeClr val="bg1"/>
                </a:solidFill>
              </a:rPr>
              <a:t>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xmlns="" id="{AD831A59-5454-830B-DEF5-B586E5908323}"/>
              </a:ext>
            </a:extLst>
          </p:cNvPr>
          <p:cNvSpPr txBox="1"/>
          <p:nvPr/>
        </p:nvSpPr>
        <p:spPr>
          <a:xfrm>
            <a:off x="8797270" y="4056171"/>
            <a:ext cx="3070581" cy="846386"/>
          </a:xfrm>
          <a:prstGeom prst="rect">
            <a:avLst/>
          </a:prstGeom>
          <a:noFill/>
        </p:spPr>
        <p:txBody>
          <a:bodyPr wrap="square" rtlCol="0">
            <a:spAutoFit/>
          </a:bodyPr>
          <a:lstStyle/>
          <a:p>
            <a:pPr algn="just"/>
            <a:r>
              <a:rPr lang="es-PE" sz="1600" b="1" dirty="0"/>
              <a:t>OBRA CONCLUIDA AL 100 %</a:t>
            </a:r>
            <a:r>
              <a:rPr lang="es-PE" sz="1100" b="1" dirty="0">
                <a:solidFill>
                  <a:schemeClr val="bg1"/>
                </a:solidFill>
              </a:rPr>
              <a:t>LIMPIO Y ORDENADO, REDUCE LOS MALOS OLORES, evita la acumulación de basura en la vía pública y mejora la estética del lugar.</a:t>
            </a:r>
            <a:endParaRPr lang="es-PE" sz="1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87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0D7546-EA08-CB8C-291B-DD69D1862F28}"/>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xmlns="" id="{AAD10D4B-B932-766D-84E4-C4C7C7073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4">
            <a:extLst>
              <a:ext uri="{FF2B5EF4-FFF2-40B4-BE49-F238E27FC236}">
                <a16:creationId xmlns:a16="http://schemas.microsoft.com/office/drawing/2014/main" xmlns="" id="{5B35D0D5-B8B3-EEFB-4D0F-32E282ACB665}"/>
              </a:ext>
            </a:extLst>
          </p:cNvPr>
          <p:cNvSpPr txBox="1"/>
          <p:nvPr/>
        </p:nvSpPr>
        <p:spPr>
          <a:xfrm>
            <a:off x="1177606" y="1877888"/>
            <a:ext cx="9836785" cy="1903095"/>
          </a:xfrm>
          <a:prstGeom prst="rect">
            <a:avLst/>
          </a:prstGeom>
          <a:noFill/>
        </p:spPr>
        <p:txBody>
          <a:bodyPr wrap="square" rtlCol="0">
            <a:noAutofit/>
          </a:bodyPr>
          <a:lstStyle/>
          <a:p>
            <a:pPr algn="ctr"/>
            <a:r>
              <a:rPr lang="es-ES" altLang="es-MX" sz="6000" b="1" dirty="0">
                <a:solidFill>
                  <a:schemeClr val="bg1"/>
                </a:solidFill>
                <a:latin typeface="Bahnschrift SemiBold" panose="020B0502040204020203" pitchFamily="34" charset="0"/>
              </a:rPr>
              <a:t>GRACIAS</a:t>
            </a:r>
            <a:endParaRPr lang="es-PE" altLang="es-MX" sz="6000" b="1" dirty="0">
              <a:solidFill>
                <a:schemeClr val="bg1"/>
              </a:solidFill>
              <a:latin typeface="Bahnschrift SemiBold" panose="020B0502040204020203" pitchFamily="34" charset="0"/>
            </a:endParaRPr>
          </a:p>
        </p:txBody>
      </p:sp>
    </p:spTree>
    <p:extLst>
      <p:ext uri="{BB962C8B-B14F-4D97-AF65-F5344CB8AC3E}">
        <p14:creationId xmlns:p14="http://schemas.microsoft.com/office/powerpoint/2010/main" val="26881835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3009</TotalTime>
  <Words>1304</Words>
  <Application>Microsoft Office PowerPoint</Application>
  <PresentationFormat>Panorámica</PresentationFormat>
  <Paragraphs>94</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Aharoni</vt:lpstr>
      <vt:lpstr>Arial</vt:lpstr>
      <vt:lpstr>Bahnschrift SemiBold</vt:lpstr>
      <vt:lpstr>Calibri</vt:lpstr>
      <vt:lpstr>Calibri Light</vt:lpstr>
      <vt:lpstr>Roboto</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Dany Hoyos</dc:creator>
  <cp:lastModifiedBy>Jose Antonio Herrera Galvez</cp:lastModifiedBy>
  <cp:revision>40</cp:revision>
  <dcterms:created xsi:type="dcterms:W3CDTF">2025-04-02T17:51:01Z</dcterms:created>
  <dcterms:modified xsi:type="dcterms:W3CDTF">2025-04-15T19:34:52Z</dcterms:modified>
</cp:coreProperties>
</file>